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 snapToGrid="0">
      <p:cViewPr varScale="1">
        <p:scale>
          <a:sx n="53" d="100"/>
          <a:sy n="53" d="100"/>
        </p:scale>
        <p:origin x="7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21"/>
          </p:nvPr>
        </p:nvSpPr>
        <p:spPr>
          <a:xfrm>
            <a:off x="12817078" y="2571750"/>
            <a:ext cx="6429376" cy="8572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3940968" y="2143125"/>
            <a:ext cx="8251032" cy="4643438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8" y="6893718"/>
            <a:ext cx="8251032" cy="4643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21"/>
          </p:nvPr>
        </p:nvSpPr>
        <p:spPr>
          <a:xfrm>
            <a:off x="12817078" y="2571750"/>
            <a:ext cx="6429376" cy="85725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3940968" y="2143125"/>
            <a:ext cx="8251032" cy="4643438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8" y="6893718"/>
            <a:ext cx="8251032" cy="4643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21"/>
          </p:nvPr>
        </p:nvSpPr>
        <p:spPr>
          <a:xfrm>
            <a:off x="13174265" y="4089796"/>
            <a:ext cx="5715001" cy="76200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77937" y="3893343"/>
            <a:ext cx="5572126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582" y="13094890"/>
            <a:ext cx="434976" cy="46037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anchor="t"/>
          <a:lstStyle>
            <a:lvl1pPr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A375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4419599" y="761999"/>
            <a:ext cx="15544801" cy="3200401"/>
          </a:xfrm>
          <a:prstGeom prst="rect">
            <a:avLst/>
          </a:prstGeom>
        </p:spPr>
        <p:txBody>
          <a:bodyPr lIns="101600" tIns="101600" rIns="101600" bIns="101600"/>
          <a:lstStyle>
            <a:lvl1pPr marL="81279" marR="81279" algn="l" defTabSz="1828800">
              <a:buClr>
                <a:srgbClr val="FFFFFF"/>
              </a:buClr>
              <a:buFont typeface="Times Roman"/>
              <a:defRPr sz="12600"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599" y="3962400"/>
            <a:ext cx="15544801" cy="9753601"/>
          </a:xfrm>
          <a:prstGeom prst="rect">
            <a:avLst/>
          </a:prstGeom>
        </p:spPr>
        <p:txBody>
          <a:bodyPr lIns="101600" tIns="101600" rIns="101600" bIns="101600" anchor="t"/>
          <a:lstStyle>
            <a:lvl1pPr marL="765173" marR="79374" indent="-685800" algn="ctr" defTabSz="1828800">
              <a:spcBef>
                <a:spcPts val="1500"/>
              </a:spcBef>
              <a:buClr>
                <a:srgbClr val="FFFFFF"/>
              </a:buClr>
              <a:buSzTx/>
              <a:buFont typeface="Times Roman"/>
              <a:buNone/>
              <a:defRPr sz="142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  <a:lvl2pPr marL="1107892" marR="79374" indent="-530678" algn="ctr" defTabSz="1828800">
              <a:spcBef>
                <a:spcPts val="1300"/>
              </a:spcBef>
              <a:buSzPct val="100000"/>
              <a:buChar char="–"/>
              <a:defRPr sz="52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2pPr>
            <a:lvl3pPr marL="577213" marR="79374" indent="0" algn="ctr" defTabSz="1828800">
              <a:spcBef>
                <a:spcPts val="1100"/>
              </a:spcBef>
              <a:buClr>
                <a:srgbClr val="FFFFFF"/>
              </a:buClr>
              <a:buSzPct val="100000"/>
              <a:buFont typeface="Times Roman"/>
              <a:buChar char="–"/>
              <a:defRPr sz="46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3pPr>
            <a:lvl4pPr marL="1925953" marR="79374" indent="-434339" algn="ctr" defTabSz="18288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4pPr>
            <a:lvl5pPr marL="2383153" marR="79374" indent="-434339" algn="ctr" defTabSz="1828800">
              <a:spcBef>
                <a:spcPts val="900"/>
              </a:spcBef>
              <a:buSzPct val="100000"/>
              <a:buChar char="»"/>
              <a:defRPr sz="38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748150" y="12496800"/>
            <a:ext cx="622500" cy="6223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914400">
              <a:spcBef>
                <a:spcPts val="1500"/>
              </a:spcBef>
              <a:buClr>
                <a:srgbClr val="FFFFFF"/>
              </a:buClr>
              <a:buFont typeface="Times Roman"/>
              <a:defRPr>
                <a:uFill>
                  <a:solidFill>
                    <a:srgbClr val="FFFFFF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numCol="2" spcCol="735806" anchor="t"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4833937" y="4179093"/>
            <a:ext cx="14716126" cy="535781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quarter" idx="21"/>
          </p:nvPr>
        </p:nvSpPr>
        <p:spPr>
          <a:xfrm>
            <a:off x="7905750" y="2536031"/>
            <a:ext cx="8572500" cy="642937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quarter" idx="21"/>
          </p:nvPr>
        </p:nvSpPr>
        <p:spPr>
          <a:xfrm>
            <a:off x="7905750" y="2536031"/>
            <a:ext cx="8572500" cy="642937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algn="ctr" defTabSz="821531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067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512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9957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402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847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403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5959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515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071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ag0iyG4zOQ&amp;t=5s" TargetMode="Externa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onnecting with Millennials and Gen Z…"/>
          <p:cNvSpPr txBox="1">
            <a:spLocks noGrp="1"/>
          </p:cNvSpPr>
          <p:nvPr>
            <p:ph type="ctrTitle"/>
          </p:nvPr>
        </p:nvSpPr>
        <p:spPr>
          <a:xfrm>
            <a:off x="3316218" y="990678"/>
            <a:ext cx="17751564" cy="6595722"/>
          </a:xfrm>
          <a:prstGeom prst="rect">
            <a:avLst/>
          </a:prstGeom>
        </p:spPr>
        <p:txBody>
          <a:bodyPr/>
          <a:lstStyle/>
          <a:p>
            <a:pPr>
              <a:defRPr sz="140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Connecting with Millennials and Gen Z</a:t>
            </a:r>
            <a:endParaRPr sz="15400" b="0"/>
          </a:p>
          <a:p>
            <a:pPr>
              <a:defRPr sz="11200" b="1">
                <a:latin typeface="Arial"/>
                <a:ea typeface="Arial"/>
                <a:cs typeface="Arial"/>
                <a:sym typeface="Arial"/>
              </a:defRPr>
            </a:pPr>
            <a:r>
              <a:t>PART 2</a:t>
            </a:r>
          </a:p>
        </p:txBody>
      </p:sp>
      <p:sp>
        <p:nvSpPr>
          <p:cNvPr id="210" name="Steve Case…"/>
          <p:cNvSpPr txBox="1">
            <a:spLocks noGrp="1"/>
          </p:cNvSpPr>
          <p:nvPr>
            <p:ph type="subTitle" sz="quarter" idx="1"/>
          </p:nvPr>
        </p:nvSpPr>
        <p:spPr>
          <a:xfrm>
            <a:off x="3511551" y="9523160"/>
            <a:ext cx="17360898" cy="3423131"/>
          </a:xfrm>
          <a:prstGeom prst="rect">
            <a:avLst/>
          </a:prstGeom>
        </p:spPr>
        <p:txBody>
          <a:bodyPr/>
          <a:lstStyle/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t>Steve Case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t>Stewardship Workshop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t>NAD Ministries Convention</a:t>
            </a: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January 9, 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1. Generational Cohort…"/>
          <p:cNvSpPr txBox="1"/>
          <p:nvPr/>
        </p:nvSpPr>
        <p:spPr>
          <a:xfrm>
            <a:off x="8497858" y="4873504"/>
            <a:ext cx="15652527" cy="576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3000"/>
              </a:spcBef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Generational Cohort</a:t>
            </a:r>
          </a:p>
          <a:p>
            <a:pPr defTabSz="821531">
              <a:spcBef>
                <a:spcPts val="3000"/>
              </a:spcBef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Stage of Development</a:t>
            </a:r>
          </a:p>
          <a:p>
            <a:pPr defTabSz="821531">
              <a:spcBef>
                <a:spcPts val="3000"/>
              </a:spcBef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Event &amp; Culture Change</a:t>
            </a:r>
          </a:p>
        </p:txBody>
      </p:sp>
      <p:sp>
        <p:nvSpPr>
          <p:cNvPr id="257" name="How to View “Millennials”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How to View “Millennials”</a:t>
            </a:r>
          </a:p>
        </p:txBody>
      </p:sp>
      <p:pic>
        <p:nvPicPr>
          <p:cNvPr id="258" name="Screen Shot 2023-01-08 at 12.07.33 AM.png" descr="Screen Shot 2023-01-08 at 12.07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84" y="4456927"/>
            <a:ext cx="7043368" cy="6885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“Connecting with Millennials and Gen Z”"/>
          <p:cNvSpPr txBox="1"/>
          <p:nvPr/>
        </p:nvSpPr>
        <p:spPr>
          <a:xfrm>
            <a:off x="2700527" y="3797794"/>
            <a:ext cx="18982946" cy="41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 b="0"/>
              <a:t>Connecting with Millennials and Gen Z”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End of the Review of Part 1"/>
          <p:cNvSpPr txBox="1">
            <a:spLocks noGrp="1"/>
          </p:cNvSpPr>
          <p:nvPr>
            <p:ph type="title"/>
          </p:nvPr>
        </p:nvSpPr>
        <p:spPr>
          <a:xfrm>
            <a:off x="2509697" y="691020"/>
            <a:ext cx="19364606" cy="19255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End of the Review of Part 1</a:t>
            </a:r>
          </a:p>
        </p:txBody>
      </p:sp>
      <p:sp>
        <p:nvSpPr>
          <p:cNvPr id="263" name="“Connecting with Millennials and Gen Z”"/>
          <p:cNvSpPr txBox="1"/>
          <p:nvPr/>
        </p:nvSpPr>
        <p:spPr>
          <a:xfrm>
            <a:off x="2700527" y="3797794"/>
            <a:ext cx="18982946" cy="41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 b="0"/>
              <a:t>Connecting with Millennials and Gen Z”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End of the Review of Part 1"/>
          <p:cNvSpPr txBox="1">
            <a:spLocks noGrp="1"/>
          </p:cNvSpPr>
          <p:nvPr>
            <p:ph type="title"/>
          </p:nvPr>
        </p:nvSpPr>
        <p:spPr>
          <a:xfrm>
            <a:off x="2509697" y="691020"/>
            <a:ext cx="19364606" cy="19255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End of the Review of Part 1</a:t>
            </a:r>
          </a:p>
        </p:txBody>
      </p:sp>
      <p:sp>
        <p:nvSpPr>
          <p:cNvPr id="266" name="Start of Part 2"/>
          <p:cNvSpPr txBox="1"/>
          <p:nvPr/>
        </p:nvSpPr>
        <p:spPr>
          <a:xfrm>
            <a:off x="2509697" y="9770757"/>
            <a:ext cx="19364606" cy="1925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Start of Part 2</a:t>
            </a:r>
          </a:p>
        </p:txBody>
      </p:sp>
      <p:sp>
        <p:nvSpPr>
          <p:cNvPr id="267" name="“Connecting with Millennials and Gen Z”"/>
          <p:cNvSpPr txBox="1"/>
          <p:nvPr/>
        </p:nvSpPr>
        <p:spPr>
          <a:xfrm>
            <a:off x="2700527" y="3797794"/>
            <a:ext cx="18982946" cy="41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 b="0"/>
              <a:t>Connecting with Millennials and Gen Z”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Our 2 Desires"/>
          <p:cNvSpPr txBox="1">
            <a:spLocks noGrp="1"/>
          </p:cNvSpPr>
          <p:nvPr>
            <p:ph type="title"/>
          </p:nvPr>
        </p:nvSpPr>
        <p:spPr>
          <a:xfrm>
            <a:off x="2509697" y="495688"/>
            <a:ext cx="19364606" cy="19255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Our 2 Desires</a:t>
            </a:r>
          </a:p>
        </p:txBody>
      </p:sp>
      <p:sp>
        <p:nvSpPr>
          <p:cNvPr id="270" name="1. Church…"/>
          <p:cNvSpPr txBox="1"/>
          <p:nvPr/>
        </p:nvSpPr>
        <p:spPr>
          <a:xfrm>
            <a:off x="6937232" y="7805733"/>
            <a:ext cx="12953099" cy="382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30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Church</a:t>
            </a:r>
          </a:p>
          <a:p>
            <a:pPr defTabSz="821531">
              <a:defRPr sz="130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Stewardship</a:t>
            </a:r>
          </a:p>
        </p:txBody>
      </p:sp>
      <p:sp>
        <p:nvSpPr>
          <p:cNvPr id="271" name="We want Millennials and Gen Z to engage in:"/>
          <p:cNvSpPr txBox="1"/>
          <p:nvPr/>
        </p:nvSpPr>
        <p:spPr>
          <a:xfrm>
            <a:off x="928547" y="2514721"/>
            <a:ext cx="22526906" cy="4714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We want Millennials and Gen Z to engage in: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7 Tips for…"/>
          <p:cNvSpPr txBox="1"/>
          <p:nvPr/>
        </p:nvSpPr>
        <p:spPr>
          <a:xfrm>
            <a:off x="2700527" y="1518915"/>
            <a:ext cx="18982946" cy="716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40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7 Tips for </a:t>
            </a:r>
          </a:p>
          <a:p>
            <a:pPr algn="ctr" defTabSz="821531">
              <a:defRPr sz="140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SDA Stewardship for Millennials and Gen Z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rrow"/>
          <p:cNvSpPr/>
          <p:nvPr/>
        </p:nvSpPr>
        <p:spPr>
          <a:xfrm>
            <a:off x="1248498" y="2495911"/>
            <a:ext cx="6173151" cy="5662298"/>
          </a:xfrm>
          <a:prstGeom prst="rightArrow">
            <a:avLst>
              <a:gd name="adj1" fmla="val 32000"/>
              <a:gd name="adj2" fmla="val 35080"/>
            </a:avLst>
          </a:prstGeom>
          <a:solidFill>
            <a:srgbClr val="626C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6" name="7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 Tips for SDA Stewardship for Millennials and Gen Z</a:t>
            </a:r>
          </a:p>
        </p:txBody>
      </p:sp>
      <p:sp>
        <p:nvSpPr>
          <p:cNvPr id="277" name="1. A cause I believe in"/>
          <p:cNvSpPr txBox="1"/>
          <p:nvPr/>
        </p:nvSpPr>
        <p:spPr>
          <a:xfrm>
            <a:off x="1221672" y="3326117"/>
            <a:ext cx="5858539" cy="2962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1. A cause I believe in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"/>
          <p:cNvSpPr/>
          <p:nvPr/>
        </p:nvSpPr>
        <p:spPr>
          <a:xfrm rot="3049442">
            <a:off x="12374481" y="6013818"/>
            <a:ext cx="5438168" cy="2126226"/>
          </a:xfrm>
          <a:prstGeom prst="rect">
            <a:avLst/>
          </a:prstGeom>
          <a:solidFill>
            <a:srgbClr val="0AFF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0" name="Arrow"/>
          <p:cNvSpPr/>
          <p:nvPr/>
        </p:nvSpPr>
        <p:spPr>
          <a:xfrm>
            <a:off x="1248498" y="2495911"/>
            <a:ext cx="6173151" cy="5662298"/>
          </a:xfrm>
          <a:prstGeom prst="rightArrow">
            <a:avLst>
              <a:gd name="adj1" fmla="val 32000"/>
              <a:gd name="adj2" fmla="val 35080"/>
            </a:avLst>
          </a:prstGeom>
          <a:solidFill>
            <a:srgbClr val="626C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1" name="7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 Tips for SDA Stewardship for Millennials and Gen Z</a:t>
            </a:r>
          </a:p>
        </p:txBody>
      </p:sp>
      <p:sp>
        <p:nvSpPr>
          <p:cNvPr id="282" name="1. A cause I believe in"/>
          <p:cNvSpPr txBox="1"/>
          <p:nvPr/>
        </p:nvSpPr>
        <p:spPr>
          <a:xfrm>
            <a:off x="1221672" y="3326117"/>
            <a:ext cx="5858539" cy="2962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1. A cause I believe in</a:t>
            </a:r>
          </a:p>
        </p:txBody>
      </p:sp>
      <p:sp>
        <p:nvSpPr>
          <p:cNvPr id="283" name="2. Some $"/>
          <p:cNvSpPr txBox="1"/>
          <p:nvPr/>
        </p:nvSpPr>
        <p:spPr>
          <a:xfrm rot="3002422">
            <a:off x="12482621" y="5895990"/>
            <a:ext cx="5858539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2. Some $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"/>
          <p:cNvSpPr/>
          <p:nvPr/>
        </p:nvSpPr>
        <p:spPr>
          <a:xfrm rot="3049442">
            <a:off x="12374481" y="6013818"/>
            <a:ext cx="5438168" cy="2126226"/>
          </a:xfrm>
          <a:prstGeom prst="rect">
            <a:avLst/>
          </a:prstGeom>
          <a:solidFill>
            <a:srgbClr val="0AFF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6" name="Arrow"/>
          <p:cNvSpPr/>
          <p:nvPr/>
        </p:nvSpPr>
        <p:spPr>
          <a:xfrm>
            <a:off x="1248498" y="2495911"/>
            <a:ext cx="6173151" cy="5662298"/>
          </a:xfrm>
          <a:prstGeom prst="rightArrow">
            <a:avLst>
              <a:gd name="adj1" fmla="val 32000"/>
              <a:gd name="adj2" fmla="val 35080"/>
            </a:avLst>
          </a:prstGeom>
          <a:solidFill>
            <a:srgbClr val="626C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7" name="Quote Bubble"/>
          <p:cNvSpPr/>
          <p:nvPr/>
        </p:nvSpPr>
        <p:spPr>
          <a:xfrm rot="1742899">
            <a:off x="1980861" y="9515852"/>
            <a:ext cx="5590849" cy="3139423"/>
          </a:xfrm>
          <a:prstGeom prst="wedgeEllipseCallout">
            <a:avLst>
              <a:gd name="adj1" fmla="val -49385"/>
              <a:gd name="adj2" fmla="val 67535"/>
            </a:avLst>
          </a:prstGeom>
          <a:solidFill>
            <a:srgbClr val="D9C40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8" name="7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 Tips for SDA Stewardship for Millennials and Gen Z</a:t>
            </a:r>
          </a:p>
        </p:txBody>
      </p:sp>
      <p:sp>
        <p:nvSpPr>
          <p:cNvPr id="289" name="1. A cause I believe in"/>
          <p:cNvSpPr txBox="1"/>
          <p:nvPr/>
        </p:nvSpPr>
        <p:spPr>
          <a:xfrm>
            <a:off x="1221672" y="3326117"/>
            <a:ext cx="5858539" cy="2962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1. A cause I believe in</a:t>
            </a:r>
          </a:p>
        </p:txBody>
      </p:sp>
      <p:sp>
        <p:nvSpPr>
          <p:cNvPr id="290" name="2. Some $"/>
          <p:cNvSpPr txBox="1"/>
          <p:nvPr/>
        </p:nvSpPr>
        <p:spPr>
          <a:xfrm rot="3002422">
            <a:off x="12482621" y="5895990"/>
            <a:ext cx="5858539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2. Some $</a:t>
            </a:r>
          </a:p>
        </p:txBody>
      </p:sp>
      <p:sp>
        <p:nvSpPr>
          <p:cNvPr id="291" name="3. My voice…"/>
          <p:cNvSpPr txBox="1"/>
          <p:nvPr/>
        </p:nvSpPr>
        <p:spPr>
          <a:xfrm rot="1631144">
            <a:off x="1902114" y="9353840"/>
            <a:ext cx="5858539" cy="310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My voice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(input)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Double Arrow"/>
          <p:cNvSpPr/>
          <p:nvPr/>
        </p:nvSpPr>
        <p:spPr>
          <a:xfrm>
            <a:off x="9632352" y="10337681"/>
            <a:ext cx="8056489" cy="3286529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FF085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4" name="Rectangle"/>
          <p:cNvSpPr/>
          <p:nvPr/>
        </p:nvSpPr>
        <p:spPr>
          <a:xfrm rot="3049442">
            <a:off x="12374481" y="6013818"/>
            <a:ext cx="5438168" cy="2126226"/>
          </a:xfrm>
          <a:prstGeom prst="rect">
            <a:avLst/>
          </a:prstGeom>
          <a:solidFill>
            <a:srgbClr val="0AFF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5" name="Arrow"/>
          <p:cNvSpPr/>
          <p:nvPr/>
        </p:nvSpPr>
        <p:spPr>
          <a:xfrm>
            <a:off x="1248498" y="2495911"/>
            <a:ext cx="6173151" cy="5662298"/>
          </a:xfrm>
          <a:prstGeom prst="rightArrow">
            <a:avLst>
              <a:gd name="adj1" fmla="val 32000"/>
              <a:gd name="adj2" fmla="val 35080"/>
            </a:avLst>
          </a:prstGeom>
          <a:solidFill>
            <a:srgbClr val="626C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6" name="Quote Bubble"/>
          <p:cNvSpPr/>
          <p:nvPr/>
        </p:nvSpPr>
        <p:spPr>
          <a:xfrm rot="1742899">
            <a:off x="1980861" y="9515852"/>
            <a:ext cx="5590849" cy="3139423"/>
          </a:xfrm>
          <a:prstGeom prst="wedgeEllipseCallout">
            <a:avLst>
              <a:gd name="adj1" fmla="val -49385"/>
              <a:gd name="adj2" fmla="val 67535"/>
            </a:avLst>
          </a:prstGeom>
          <a:solidFill>
            <a:srgbClr val="D9C40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7" name="7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 Tips for SDA Stewardship for Millennials and Gen Z</a:t>
            </a:r>
          </a:p>
        </p:txBody>
      </p:sp>
      <p:sp>
        <p:nvSpPr>
          <p:cNvPr id="298" name="1. A cause I believe in"/>
          <p:cNvSpPr txBox="1"/>
          <p:nvPr/>
        </p:nvSpPr>
        <p:spPr>
          <a:xfrm>
            <a:off x="1221672" y="3326117"/>
            <a:ext cx="5858539" cy="2962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1. A cause I believe in</a:t>
            </a:r>
          </a:p>
        </p:txBody>
      </p:sp>
      <p:sp>
        <p:nvSpPr>
          <p:cNvPr id="299" name="2. Some $"/>
          <p:cNvSpPr txBox="1"/>
          <p:nvPr/>
        </p:nvSpPr>
        <p:spPr>
          <a:xfrm rot="3002422">
            <a:off x="12482621" y="5895990"/>
            <a:ext cx="5858539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2. Some $</a:t>
            </a:r>
          </a:p>
        </p:txBody>
      </p:sp>
      <p:sp>
        <p:nvSpPr>
          <p:cNvPr id="300" name="3. My voice…"/>
          <p:cNvSpPr txBox="1"/>
          <p:nvPr/>
        </p:nvSpPr>
        <p:spPr>
          <a:xfrm rot="1631144">
            <a:off x="1902114" y="9353840"/>
            <a:ext cx="5858539" cy="310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My voice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(input)</a:t>
            </a:r>
          </a:p>
        </p:txBody>
      </p:sp>
      <p:sp>
        <p:nvSpPr>
          <p:cNvPr id="301" name="4. Collaborative"/>
          <p:cNvSpPr txBox="1"/>
          <p:nvPr/>
        </p:nvSpPr>
        <p:spPr>
          <a:xfrm>
            <a:off x="9744746" y="10670240"/>
            <a:ext cx="7618184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4. Collaborative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onnecting with Millennials and Gen Z…"/>
          <p:cNvSpPr txBox="1">
            <a:spLocks noGrp="1"/>
          </p:cNvSpPr>
          <p:nvPr>
            <p:ph type="ctrTitle"/>
          </p:nvPr>
        </p:nvSpPr>
        <p:spPr>
          <a:xfrm>
            <a:off x="3316218" y="6260434"/>
            <a:ext cx="17751564" cy="6595721"/>
          </a:xfrm>
          <a:prstGeom prst="rect">
            <a:avLst/>
          </a:prstGeom>
        </p:spPr>
        <p:txBody>
          <a:bodyPr/>
          <a:lstStyle/>
          <a:p>
            <a:pPr>
              <a:defRPr sz="14000" b="1">
                <a:latin typeface="Arial"/>
                <a:ea typeface="Arial"/>
                <a:cs typeface="Arial"/>
                <a:sym typeface="Arial"/>
              </a:defRPr>
            </a:pPr>
            <a:r>
              <a:rPr b="0" dirty="0"/>
              <a:t>Connecting with Millennials and Gen Z</a:t>
            </a:r>
            <a:endParaRPr sz="15400" b="0" dirty="0"/>
          </a:p>
          <a:p>
            <a:pPr>
              <a:defRPr sz="150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PART 1</a:t>
            </a:r>
          </a:p>
        </p:txBody>
      </p:sp>
      <p:sp>
        <p:nvSpPr>
          <p:cNvPr id="213" name="A Quick Review of:"/>
          <p:cNvSpPr txBox="1">
            <a:spLocks noGrp="1"/>
          </p:cNvSpPr>
          <p:nvPr>
            <p:ph type="subTitle" sz="quarter" idx="1"/>
          </p:nvPr>
        </p:nvSpPr>
        <p:spPr>
          <a:xfrm>
            <a:off x="3511551" y="985315"/>
            <a:ext cx="17360898" cy="2654646"/>
          </a:xfrm>
          <a:prstGeom prst="rect">
            <a:avLst/>
          </a:prstGeom>
        </p:spPr>
        <p:txBody>
          <a:bodyPr/>
          <a:lstStyle>
            <a:lvl1pPr>
              <a:defRPr sz="150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Quick Review of: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allout"/>
          <p:cNvSpPr/>
          <p:nvPr/>
        </p:nvSpPr>
        <p:spPr>
          <a:xfrm rot="3597682">
            <a:off x="6243593" y="4342500"/>
            <a:ext cx="6424217" cy="5352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61" y="0"/>
                </a:moveTo>
                <a:cubicBezTo>
                  <a:pt x="5911" y="0"/>
                  <a:pt x="5627" y="341"/>
                  <a:pt x="5627" y="761"/>
                </a:cubicBezTo>
                <a:lnTo>
                  <a:pt x="5627" y="6054"/>
                </a:lnTo>
                <a:lnTo>
                  <a:pt x="0" y="7576"/>
                </a:lnTo>
                <a:lnTo>
                  <a:pt x="5627" y="9097"/>
                </a:lnTo>
                <a:lnTo>
                  <a:pt x="5627" y="20839"/>
                </a:lnTo>
                <a:cubicBezTo>
                  <a:pt x="5627" y="21259"/>
                  <a:pt x="5911" y="21600"/>
                  <a:pt x="6261" y="21600"/>
                </a:cubicBezTo>
                <a:lnTo>
                  <a:pt x="20966" y="21600"/>
                </a:lnTo>
                <a:cubicBezTo>
                  <a:pt x="21316" y="21600"/>
                  <a:pt x="21600" y="21259"/>
                  <a:pt x="21600" y="20839"/>
                </a:cubicBezTo>
                <a:lnTo>
                  <a:pt x="21600" y="761"/>
                </a:lnTo>
                <a:cubicBezTo>
                  <a:pt x="21600" y="341"/>
                  <a:pt x="21316" y="0"/>
                  <a:pt x="20966" y="0"/>
                </a:cubicBezTo>
                <a:lnTo>
                  <a:pt x="6261" y="0"/>
                </a:lnTo>
                <a:close/>
              </a:path>
            </a:pathLst>
          </a:custGeom>
          <a:solidFill>
            <a:srgbClr val="EB0B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4" name="Double Arrow"/>
          <p:cNvSpPr/>
          <p:nvPr/>
        </p:nvSpPr>
        <p:spPr>
          <a:xfrm>
            <a:off x="9632352" y="10337681"/>
            <a:ext cx="8056489" cy="3286529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FF085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5" name="Rectangle"/>
          <p:cNvSpPr/>
          <p:nvPr/>
        </p:nvSpPr>
        <p:spPr>
          <a:xfrm rot="3049442">
            <a:off x="12374481" y="6013818"/>
            <a:ext cx="5438168" cy="2126226"/>
          </a:xfrm>
          <a:prstGeom prst="rect">
            <a:avLst/>
          </a:prstGeom>
          <a:solidFill>
            <a:srgbClr val="0AFF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6" name="Arrow"/>
          <p:cNvSpPr/>
          <p:nvPr/>
        </p:nvSpPr>
        <p:spPr>
          <a:xfrm>
            <a:off x="1248498" y="2495911"/>
            <a:ext cx="6173151" cy="5662298"/>
          </a:xfrm>
          <a:prstGeom prst="rightArrow">
            <a:avLst>
              <a:gd name="adj1" fmla="val 32000"/>
              <a:gd name="adj2" fmla="val 35080"/>
            </a:avLst>
          </a:prstGeom>
          <a:solidFill>
            <a:srgbClr val="626C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7" name="Quote Bubble"/>
          <p:cNvSpPr/>
          <p:nvPr/>
        </p:nvSpPr>
        <p:spPr>
          <a:xfrm rot="1742899">
            <a:off x="1980861" y="9515852"/>
            <a:ext cx="5590849" cy="3139423"/>
          </a:xfrm>
          <a:prstGeom prst="wedgeEllipseCallout">
            <a:avLst>
              <a:gd name="adj1" fmla="val -49385"/>
              <a:gd name="adj2" fmla="val 67535"/>
            </a:avLst>
          </a:prstGeom>
          <a:solidFill>
            <a:srgbClr val="D9C40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8" name="7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 Tips for SDA Stewardship for Millennials and Gen Z</a:t>
            </a:r>
          </a:p>
        </p:txBody>
      </p:sp>
      <p:sp>
        <p:nvSpPr>
          <p:cNvPr id="309" name="1. A cause I believe in"/>
          <p:cNvSpPr txBox="1"/>
          <p:nvPr/>
        </p:nvSpPr>
        <p:spPr>
          <a:xfrm>
            <a:off x="1221672" y="3326117"/>
            <a:ext cx="5858539" cy="2962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1. A cause I believe in</a:t>
            </a:r>
          </a:p>
        </p:txBody>
      </p:sp>
      <p:sp>
        <p:nvSpPr>
          <p:cNvPr id="310" name="2. Some $"/>
          <p:cNvSpPr txBox="1"/>
          <p:nvPr/>
        </p:nvSpPr>
        <p:spPr>
          <a:xfrm rot="3002422">
            <a:off x="12482621" y="5895990"/>
            <a:ext cx="5858539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2. Some $</a:t>
            </a:r>
          </a:p>
        </p:txBody>
      </p:sp>
      <p:sp>
        <p:nvSpPr>
          <p:cNvPr id="311" name="3. My voice…"/>
          <p:cNvSpPr txBox="1"/>
          <p:nvPr/>
        </p:nvSpPr>
        <p:spPr>
          <a:xfrm rot="1631144">
            <a:off x="1902114" y="9353840"/>
            <a:ext cx="5858539" cy="310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My voice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(input)</a:t>
            </a:r>
          </a:p>
        </p:txBody>
      </p:sp>
      <p:sp>
        <p:nvSpPr>
          <p:cNvPr id="312" name="4. Collaborative"/>
          <p:cNvSpPr txBox="1"/>
          <p:nvPr/>
        </p:nvSpPr>
        <p:spPr>
          <a:xfrm>
            <a:off x="9744746" y="10670240"/>
            <a:ext cx="7618184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4. Collaborative</a:t>
            </a:r>
          </a:p>
        </p:txBody>
      </p:sp>
      <p:sp>
        <p:nvSpPr>
          <p:cNvPr id="313" name="5. Personal…"/>
          <p:cNvSpPr txBox="1"/>
          <p:nvPr/>
        </p:nvSpPr>
        <p:spPr>
          <a:xfrm rot="19726822">
            <a:off x="6594449" y="4613755"/>
            <a:ext cx="5858539" cy="5474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5. Personal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counts 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more than institutional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Oval"/>
          <p:cNvSpPr/>
          <p:nvPr/>
        </p:nvSpPr>
        <p:spPr>
          <a:xfrm>
            <a:off x="16436877" y="2808370"/>
            <a:ext cx="7282577" cy="3437097"/>
          </a:xfrm>
          <a:prstGeom prst="ellipse">
            <a:avLst/>
          </a:prstGeom>
          <a:solidFill>
            <a:srgbClr val="C4775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6" name="Callout"/>
          <p:cNvSpPr/>
          <p:nvPr/>
        </p:nvSpPr>
        <p:spPr>
          <a:xfrm rot="3597682">
            <a:off x="6243593" y="4342500"/>
            <a:ext cx="6424217" cy="5352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61" y="0"/>
                </a:moveTo>
                <a:cubicBezTo>
                  <a:pt x="5911" y="0"/>
                  <a:pt x="5627" y="341"/>
                  <a:pt x="5627" y="761"/>
                </a:cubicBezTo>
                <a:lnTo>
                  <a:pt x="5627" y="6054"/>
                </a:lnTo>
                <a:lnTo>
                  <a:pt x="0" y="7576"/>
                </a:lnTo>
                <a:lnTo>
                  <a:pt x="5627" y="9097"/>
                </a:lnTo>
                <a:lnTo>
                  <a:pt x="5627" y="20839"/>
                </a:lnTo>
                <a:cubicBezTo>
                  <a:pt x="5627" y="21259"/>
                  <a:pt x="5911" y="21600"/>
                  <a:pt x="6261" y="21600"/>
                </a:cubicBezTo>
                <a:lnTo>
                  <a:pt x="20966" y="21600"/>
                </a:lnTo>
                <a:cubicBezTo>
                  <a:pt x="21316" y="21600"/>
                  <a:pt x="21600" y="21259"/>
                  <a:pt x="21600" y="20839"/>
                </a:cubicBezTo>
                <a:lnTo>
                  <a:pt x="21600" y="761"/>
                </a:lnTo>
                <a:cubicBezTo>
                  <a:pt x="21600" y="341"/>
                  <a:pt x="21316" y="0"/>
                  <a:pt x="20966" y="0"/>
                </a:cubicBezTo>
                <a:lnTo>
                  <a:pt x="6261" y="0"/>
                </a:lnTo>
                <a:close/>
              </a:path>
            </a:pathLst>
          </a:custGeom>
          <a:solidFill>
            <a:srgbClr val="EB0B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7" name="Double Arrow"/>
          <p:cNvSpPr/>
          <p:nvPr/>
        </p:nvSpPr>
        <p:spPr>
          <a:xfrm>
            <a:off x="9632352" y="10337681"/>
            <a:ext cx="8056489" cy="3286529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FF085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8" name="Rectangle"/>
          <p:cNvSpPr/>
          <p:nvPr/>
        </p:nvSpPr>
        <p:spPr>
          <a:xfrm rot="3049442">
            <a:off x="12374481" y="6013818"/>
            <a:ext cx="5438168" cy="2126226"/>
          </a:xfrm>
          <a:prstGeom prst="rect">
            <a:avLst/>
          </a:prstGeom>
          <a:solidFill>
            <a:srgbClr val="0AFF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9" name="Arrow"/>
          <p:cNvSpPr/>
          <p:nvPr/>
        </p:nvSpPr>
        <p:spPr>
          <a:xfrm>
            <a:off x="1248498" y="2495911"/>
            <a:ext cx="6173151" cy="5662298"/>
          </a:xfrm>
          <a:prstGeom prst="rightArrow">
            <a:avLst>
              <a:gd name="adj1" fmla="val 32000"/>
              <a:gd name="adj2" fmla="val 35080"/>
            </a:avLst>
          </a:prstGeom>
          <a:solidFill>
            <a:srgbClr val="626C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20" name="Quote Bubble"/>
          <p:cNvSpPr/>
          <p:nvPr/>
        </p:nvSpPr>
        <p:spPr>
          <a:xfrm rot="1742899">
            <a:off x="1980861" y="9515852"/>
            <a:ext cx="5590849" cy="3139423"/>
          </a:xfrm>
          <a:prstGeom prst="wedgeEllipseCallout">
            <a:avLst>
              <a:gd name="adj1" fmla="val -49385"/>
              <a:gd name="adj2" fmla="val 67535"/>
            </a:avLst>
          </a:prstGeom>
          <a:solidFill>
            <a:srgbClr val="D9C40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21" name="7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 Tips for SDA Stewardship for Millennials and Gen Z</a:t>
            </a:r>
          </a:p>
        </p:txBody>
      </p:sp>
      <p:sp>
        <p:nvSpPr>
          <p:cNvPr id="322" name="1. A cause I believe in"/>
          <p:cNvSpPr txBox="1"/>
          <p:nvPr/>
        </p:nvSpPr>
        <p:spPr>
          <a:xfrm>
            <a:off x="1221672" y="3326117"/>
            <a:ext cx="5858539" cy="2962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1. A cause I believe in</a:t>
            </a:r>
          </a:p>
        </p:txBody>
      </p:sp>
      <p:sp>
        <p:nvSpPr>
          <p:cNvPr id="323" name="2. Some $"/>
          <p:cNvSpPr txBox="1"/>
          <p:nvPr/>
        </p:nvSpPr>
        <p:spPr>
          <a:xfrm rot="3002422">
            <a:off x="12482621" y="5895990"/>
            <a:ext cx="5858539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2. Some $</a:t>
            </a:r>
          </a:p>
        </p:txBody>
      </p:sp>
      <p:sp>
        <p:nvSpPr>
          <p:cNvPr id="324" name="3. My voice…"/>
          <p:cNvSpPr txBox="1"/>
          <p:nvPr/>
        </p:nvSpPr>
        <p:spPr>
          <a:xfrm rot="1631144">
            <a:off x="1902114" y="9353840"/>
            <a:ext cx="5858539" cy="310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My voice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(input)</a:t>
            </a:r>
          </a:p>
        </p:txBody>
      </p:sp>
      <p:sp>
        <p:nvSpPr>
          <p:cNvPr id="325" name="4. Collaborative"/>
          <p:cNvSpPr txBox="1"/>
          <p:nvPr/>
        </p:nvSpPr>
        <p:spPr>
          <a:xfrm>
            <a:off x="9744746" y="10670240"/>
            <a:ext cx="7618184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4. Collaborative</a:t>
            </a:r>
          </a:p>
        </p:txBody>
      </p:sp>
      <p:sp>
        <p:nvSpPr>
          <p:cNvPr id="326" name="5. Personal…"/>
          <p:cNvSpPr txBox="1"/>
          <p:nvPr/>
        </p:nvSpPr>
        <p:spPr>
          <a:xfrm rot="19726822">
            <a:off x="6594449" y="4613755"/>
            <a:ext cx="5858539" cy="5474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5. Personal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counts 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more than institutional</a:t>
            </a:r>
          </a:p>
        </p:txBody>
      </p:sp>
      <p:sp>
        <p:nvSpPr>
          <p:cNvPr id="327" name="6. Space for the Holy Spirit"/>
          <p:cNvSpPr txBox="1"/>
          <p:nvPr/>
        </p:nvSpPr>
        <p:spPr>
          <a:xfrm rot="10800000">
            <a:off x="17084251" y="3455513"/>
            <a:ext cx="6291678" cy="270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6. Space for the Holy Spirit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Oval"/>
          <p:cNvSpPr/>
          <p:nvPr/>
        </p:nvSpPr>
        <p:spPr>
          <a:xfrm>
            <a:off x="16436877" y="2808370"/>
            <a:ext cx="7282577" cy="3437097"/>
          </a:xfrm>
          <a:prstGeom prst="ellipse">
            <a:avLst/>
          </a:prstGeom>
          <a:solidFill>
            <a:srgbClr val="C4775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0" name="Callout"/>
          <p:cNvSpPr/>
          <p:nvPr/>
        </p:nvSpPr>
        <p:spPr>
          <a:xfrm rot="3597682">
            <a:off x="6243593" y="4342500"/>
            <a:ext cx="6424217" cy="5352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61" y="0"/>
                </a:moveTo>
                <a:cubicBezTo>
                  <a:pt x="5911" y="0"/>
                  <a:pt x="5627" y="341"/>
                  <a:pt x="5627" y="761"/>
                </a:cubicBezTo>
                <a:lnTo>
                  <a:pt x="5627" y="6054"/>
                </a:lnTo>
                <a:lnTo>
                  <a:pt x="0" y="7576"/>
                </a:lnTo>
                <a:lnTo>
                  <a:pt x="5627" y="9097"/>
                </a:lnTo>
                <a:lnTo>
                  <a:pt x="5627" y="20839"/>
                </a:lnTo>
                <a:cubicBezTo>
                  <a:pt x="5627" y="21259"/>
                  <a:pt x="5911" y="21600"/>
                  <a:pt x="6261" y="21600"/>
                </a:cubicBezTo>
                <a:lnTo>
                  <a:pt x="20966" y="21600"/>
                </a:lnTo>
                <a:cubicBezTo>
                  <a:pt x="21316" y="21600"/>
                  <a:pt x="21600" y="21259"/>
                  <a:pt x="21600" y="20839"/>
                </a:cubicBezTo>
                <a:lnTo>
                  <a:pt x="21600" y="761"/>
                </a:lnTo>
                <a:cubicBezTo>
                  <a:pt x="21600" y="341"/>
                  <a:pt x="21316" y="0"/>
                  <a:pt x="20966" y="0"/>
                </a:cubicBezTo>
                <a:lnTo>
                  <a:pt x="6261" y="0"/>
                </a:lnTo>
                <a:close/>
              </a:path>
            </a:pathLst>
          </a:custGeom>
          <a:solidFill>
            <a:srgbClr val="EB0B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1" name="Polygon"/>
          <p:cNvSpPr/>
          <p:nvPr/>
        </p:nvSpPr>
        <p:spPr>
          <a:xfrm rot="19478760">
            <a:off x="17219349" y="7152081"/>
            <a:ext cx="6981352" cy="4707821"/>
          </a:xfrm>
          <a:prstGeom prst="pentagon">
            <a:avLst/>
          </a:prstGeom>
          <a:solidFill>
            <a:srgbClr val="4EADE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2" name="Double Arrow"/>
          <p:cNvSpPr/>
          <p:nvPr/>
        </p:nvSpPr>
        <p:spPr>
          <a:xfrm>
            <a:off x="9632352" y="10337681"/>
            <a:ext cx="8056489" cy="3286529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FF085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3" name="Rectangle"/>
          <p:cNvSpPr/>
          <p:nvPr/>
        </p:nvSpPr>
        <p:spPr>
          <a:xfrm rot="3049442">
            <a:off x="12374481" y="6013818"/>
            <a:ext cx="5438168" cy="2126226"/>
          </a:xfrm>
          <a:prstGeom prst="rect">
            <a:avLst/>
          </a:prstGeom>
          <a:solidFill>
            <a:srgbClr val="0AFF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4" name="Arrow"/>
          <p:cNvSpPr/>
          <p:nvPr/>
        </p:nvSpPr>
        <p:spPr>
          <a:xfrm>
            <a:off x="1248498" y="2495911"/>
            <a:ext cx="6173151" cy="5662298"/>
          </a:xfrm>
          <a:prstGeom prst="rightArrow">
            <a:avLst>
              <a:gd name="adj1" fmla="val 32000"/>
              <a:gd name="adj2" fmla="val 35080"/>
            </a:avLst>
          </a:prstGeom>
          <a:solidFill>
            <a:srgbClr val="626C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5" name="Quote Bubble"/>
          <p:cNvSpPr/>
          <p:nvPr/>
        </p:nvSpPr>
        <p:spPr>
          <a:xfrm rot="1742899">
            <a:off x="1980861" y="9515852"/>
            <a:ext cx="5590849" cy="3139423"/>
          </a:xfrm>
          <a:prstGeom prst="wedgeEllipseCallout">
            <a:avLst>
              <a:gd name="adj1" fmla="val -49385"/>
              <a:gd name="adj2" fmla="val 67535"/>
            </a:avLst>
          </a:prstGeom>
          <a:solidFill>
            <a:srgbClr val="D9C40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6" name="7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 Tips for SDA Stewardship for Millennials and Gen Z</a:t>
            </a:r>
          </a:p>
        </p:txBody>
      </p:sp>
      <p:sp>
        <p:nvSpPr>
          <p:cNvPr id="337" name="1. A cause I believe in"/>
          <p:cNvSpPr txBox="1"/>
          <p:nvPr/>
        </p:nvSpPr>
        <p:spPr>
          <a:xfrm>
            <a:off x="1221672" y="3326117"/>
            <a:ext cx="5858539" cy="2962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6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1. A cause I believe in</a:t>
            </a:r>
          </a:p>
        </p:txBody>
      </p:sp>
      <p:sp>
        <p:nvSpPr>
          <p:cNvPr id="338" name="2. Some $"/>
          <p:cNvSpPr txBox="1"/>
          <p:nvPr/>
        </p:nvSpPr>
        <p:spPr>
          <a:xfrm rot="3002422">
            <a:off x="12482621" y="5895990"/>
            <a:ext cx="5858539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2. Some $</a:t>
            </a:r>
          </a:p>
        </p:txBody>
      </p:sp>
      <p:sp>
        <p:nvSpPr>
          <p:cNvPr id="339" name="3. My voice…"/>
          <p:cNvSpPr txBox="1"/>
          <p:nvPr/>
        </p:nvSpPr>
        <p:spPr>
          <a:xfrm rot="1631144">
            <a:off x="1902114" y="9353840"/>
            <a:ext cx="5858539" cy="310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My voice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(input)</a:t>
            </a:r>
          </a:p>
        </p:txBody>
      </p:sp>
      <p:sp>
        <p:nvSpPr>
          <p:cNvPr id="340" name="4. Collaborative"/>
          <p:cNvSpPr txBox="1"/>
          <p:nvPr/>
        </p:nvSpPr>
        <p:spPr>
          <a:xfrm>
            <a:off x="9744746" y="10670240"/>
            <a:ext cx="7618184" cy="192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4. Collaborative</a:t>
            </a:r>
          </a:p>
        </p:txBody>
      </p:sp>
      <p:sp>
        <p:nvSpPr>
          <p:cNvPr id="341" name="5. Personal…"/>
          <p:cNvSpPr txBox="1"/>
          <p:nvPr/>
        </p:nvSpPr>
        <p:spPr>
          <a:xfrm rot="19726822">
            <a:off x="6594449" y="4613755"/>
            <a:ext cx="5858539" cy="5474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5. Personal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counts 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more than institutional</a:t>
            </a:r>
          </a:p>
        </p:txBody>
      </p:sp>
      <p:sp>
        <p:nvSpPr>
          <p:cNvPr id="342" name="6. Space for the Holy Spirit"/>
          <p:cNvSpPr txBox="1"/>
          <p:nvPr/>
        </p:nvSpPr>
        <p:spPr>
          <a:xfrm rot="10800000">
            <a:off x="17084251" y="3455513"/>
            <a:ext cx="6291678" cy="270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6. Space for the Holy Spirit</a:t>
            </a:r>
          </a:p>
        </p:txBody>
      </p:sp>
      <p:sp>
        <p:nvSpPr>
          <p:cNvPr id="343" name="7. Sporadic rather than systematic"/>
          <p:cNvSpPr txBox="1"/>
          <p:nvPr/>
        </p:nvSpPr>
        <p:spPr>
          <a:xfrm rot="19545721">
            <a:off x="18215407" y="8124527"/>
            <a:ext cx="5858539" cy="349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7. Sporadic rather than systematic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Lake Union…"/>
          <p:cNvSpPr txBox="1"/>
          <p:nvPr/>
        </p:nvSpPr>
        <p:spPr>
          <a:xfrm>
            <a:off x="2700527" y="1518915"/>
            <a:ext cx="18982946" cy="716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Lake Union</a:t>
            </a:r>
          </a:p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Youth Evangelism Conference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Young Adult Gathering…"/>
          <p:cNvSpPr txBox="1"/>
          <p:nvPr/>
        </p:nvSpPr>
        <p:spPr>
          <a:xfrm>
            <a:off x="1377709" y="1620765"/>
            <a:ext cx="22175539" cy="795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Young Adult Gathering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Matching Money for Grants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Conference &amp; Union Leadership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Local Church pastor &amp; board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Evangelism ideas from young adults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Young Adult Gathering…"/>
          <p:cNvSpPr txBox="1"/>
          <p:nvPr/>
        </p:nvSpPr>
        <p:spPr>
          <a:xfrm>
            <a:off x="1377709" y="1620765"/>
            <a:ext cx="22175539" cy="795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Young Adult Gathering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Matching Money for Grants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Conference &amp; Union Leadership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Local Church pastor &amp; board</a:t>
            </a:r>
          </a:p>
          <a:p>
            <a:pPr defTabSz="821531">
              <a:defRPr sz="10000" b="1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Evangelism ideas from young adults</a:t>
            </a:r>
          </a:p>
        </p:txBody>
      </p:sp>
      <p:sp>
        <p:nvSpPr>
          <p:cNvPr id="350" name="Website: lucyouth.org"/>
          <p:cNvSpPr txBox="1"/>
          <p:nvPr/>
        </p:nvSpPr>
        <p:spPr>
          <a:xfrm>
            <a:off x="1377709" y="11082265"/>
            <a:ext cx="22175539" cy="165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Website: lucyouth.org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YouTube link for testimony about the Lake Union Conference…"/>
          <p:cNvSpPr txBox="1"/>
          <p:nvPr/>
        </p:nvSpPr>
        <p:spPr>
          <a:xfrm>
            <a:off x="2700527" y="1518915"/>
            <a:ext cx="18982946" cy="9195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YouTube link for testimony about the Lake Union Conference </a:t>
            </a:r>
          </a:p>
          <a:p>
            <a: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Young Adult Evangelism Conference</a:t>
            </a:r>
          </a:p>
          <a:p>
            <a: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FFFFFF"/>
              </a:solidFill>
            </a:endParaRPr>
          </a:p>
          <a:p>
            <a: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https://www.youtube.com/watch?v=Zag0iyG4zOQ&amp;t=5s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2 More Tips for…"/>
          <p:cNvSpPr txBox="1"/>
          <p:nvPr/>
        </p:nvSpPr>
        <p:spPr>
          <a:xfrm>
            <a:off x="2700527" y="1518915"/>
            <a:ext cx="18982946" cy="716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40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 More</a:t>
            </a:r>
            <a:r>
              <a:rPr b="0"/>
              <a:t> Tips for </a:t>
            </a:r>
          </a:p>
          <a:p>
            <a:pPr algn="ctr" defTabSz="821531">
              <a:defRPr sz="140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SDA Stewardship for Millennials and Gen Z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ounded Rectangle"/>
          <p:cNvSpPr/>
          <p:nvPr/>
        </p:nvSpPr>
        <p:spPr>
          <a:xfrm rot="19322153">
            <a:off x="1071996" y="5947962"/>
            <a:ext cx="12665285" cy="3664424"/>
          </a:xfrm>
          <a:prstGeom prst="roundRect">
            <a:avLst>
              <a:gd name="adj" fmla="val 15000"/>
            </a:avLst>
          </a:prstGeom>
          <a:solidFill>
            <a:srgbClr val="E1BB1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7" name="2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 Tips for SDA Stewardship for Millennials and Gen Z</a:t>
            </a:r>
          </a:p>
        </p:txBody>
      </p:sp>
      <p:sp>
        <p:nvSpPr>
          <p:cNvPr id="358" name="You don’t believe…"/>
          <p:cNvSpPr txBox="1"/>
          <p:nvPr/>
        </p:nvSpPr>
        <p:spPr>
          <a:xfrm rot="19369449">
            <a:off x="993784" y="5541606"/>
            <a:ext cx="12653082" cy="3941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don’t believe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“Once saved, always saved”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So don’t practice it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ounded Rectangle"/>
          <p:cNvSpPr/>
          <p:nvPr/>
        </p:nvSpPr>
        <p:spPr>
          <a:xfrm rot="19322153">
            <a:off x="1071996" y="5947962"/>
            <a:ext cx="12665285" cy="3664424"/>
          </a:xfrm>
          <a:prstGeom prst="roundRect">
            <a:avLst>
              <a:gd name="adj" fmla="val 15000"/>
            </a:avLst>
          </a:prstGeom>
          <a:solidFill>
            <a:srgbClr val="E1BB1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1" name="Triangle"/>
          <p:cNvSpPr/>
          <p:nvPr/>
        </p:nvSpPr>
        <p:spPr>
          <a:xfrm rot="10800000" flipH="1">
            <a:off x="13188458" y="6635284"/>
            <a:ext cx="10838747" cy="6649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6EA4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2" name="2 Tips for SDA Stewardship for Millennials and Gen Z"/>
          <p:cNvSpPr txBox="1"/>
          <p:nvPr/>
        </p:nvSpPr>
        <p:spPr>
          <a:xfrm>
            <a:off x="505453" y="835251"/>
            <a:ext cx="23373094" cy="132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7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 Tips for SDA Stewardship for Millennials and Gen Z</a:t>
            </a:r>
          </a:p>
        </p:txBody>
      </p:sp>
      <p:sp>
        <p:nvSpPr>
          <p:cNvPr id="363" name="You don’t believe…"/>
          <p:cNvSpPr txBox="1"/>
          <p:nvPr/>
        </p:nvSpPr>
        <p:spPr>
          <a:xfrm rot="19369449">
            <a:off x="993784" y="5541606"/>
            <a:ext cx="12653082" cy="3941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don’t believe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“Once saved, always saved”</a:t>
            </a:r>
          </a:p>
          <a:p>
            <a:pPr algn="ctr" defTabSz="821531">
              <a:defRPr sz="7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So don’t practice it</a:t>
            </a:r>
          </a:p>
        </p:txBody>
      </p:sp>
      <p:sp>
        <p:nvSpPr>
          <p:cNvPr id="364" name="TRANSITIONS…"/>
          <p:cNvSpPr txBox="1"/>
          <p:nvPr/>
        </p:nvSpPr>
        <p:spPr>
          <a:xfrm>
            <a:off x="14490154" y="6322037"/>
            <a:ext cx="8281755" cy="4932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TRANSITIONS</a:t>
            </a:r>
          </a:p>
          <a:p>
            <a: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“Natural times”</a:t>
            </a:r>
          </a:p>
          <a:p>
            <a: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 leave</a:t>
            </a:r>
          </a:p>
          <a:p>
            <a:pPr algn="ctr" defTabSz="821531">
              <a:defRPr sz="7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or to join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13955723" y="5054600"/>
            <a:ext cx="9413508" cy="78049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16" name="Generations as…"/>
          <p:cNvSpPr txBox="1"/>
          <p:nvPr/>
        </p:nvSpPr>
        <p:spPr>
          <a:xfrm>
            <a:off x="566418" y="625147"/>
            <a:ext cx="11916668" cy="389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Generations as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FAMILY</a:t>
            </a:r>
          </a:p>
        </p:txBody>
      </p:sp>
      <p:sp>
        <p:nvSpPr>
          <p:cNvPr id="217" name="Generations as…"/>
          <p:cNvSpPr txBox="1"/>
          <p:nvPr/>
        </p:nvSpPr>
        <p:spPr>
          <a:xfrm>
            <a:off x="12738919" y="625147"/>
            <a:ext cx="11916668" cy="389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Generations as</a:t>
            </a:r>
          </a:p>
          <a:p>
            <a:pPr algn="ctr" defTabSz="821531">
              <a:defRPr sz="11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 AGE RANGE</a:t>
            </a:r>
          </a:p>
        </p:txBody>
      </p:sp>
      <p:pic>
        <p:nvPicPr>
          <p:cNvPr id="218" name="Screen Shot 2023-01-07 at 8.46.53 PM.png" descr="Screen Shot 2023-01-07 at 8.46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52" y="5482008"/>
            <a:ext cx="10515601" cy="702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creen Shot 2023-01-07 at 9.03.20 PM.png" descr="Screen Shot 2023-01-07 at 9.03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202" y="5501058"/>
            <a:ext cx="8674101" cy="698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3071" y="4876799"/>
            <a:ext cx="11788763" cy="84846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How to Connect with Millennials and Gen Z"/>
          <p:cNvSpPr txBox="1"/>
          <p:nvPr/>
        </p:nvSpPr>
        <p:spPr>
          <a:xfrm>
            <a:off x="2700527" y="1518915"/>
            <a:ext cx="18982946" cy="41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How to Connect with Millennials and Gen Z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How to Connect with Millennials and Gen Z"/>
          <p:cNvSpPr txBox="1"/>
          <p:nvPr/>
        </p:nvSpPr>
        <p:spPr>
          <a:xfrm>
            <a:off x="2700527" y="1518915"/>
            <a:ext cx="18982946" cy="41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How to Connect with Millennials and Gen Z</a:t>
            </a:r>
          </a:p>
        </p:txBody>
      </p:sp>
      <p:sp>
        <p:nvSpPr>
          <p:cNvPr id="369" name="Hint: They are not at church"/>
          <p:cNvSpPr txBox="1"/>
          <p:nvPr/>
        </p:nvSpPr>
        <p:spPr>
          <a:xfrm>
            <a:off x="584679" y="7461252"/>
            <a:ext cx="23214642" cy="234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Hint: They are not at church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ow to Connect with Millennials and Gen Z"/>
          <p:cNvSpPr txBox="1"/>
          <p:nvPr/>
        </p:nvSpPr>
        <p:spPr>
          <a:xfrm>
            <a:off x="2700527" y="1518915"/>
            <a:ext cx="18982946" cy="414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How to Connect with Millennials and Gen Z</a:t>
            </a:r>
          </a:p>
        </p:txBody>
      </p:sp>
      <p:sp>
        <p:nvSpPr>
          <p:cNvPr id="372" name="Hint: They are not at church"/>
          <p:cNvSpPr txBox="1"/>
          <p:nvPr/>
        </p:nvSpPr>
        <p:spPr>
          <a:xfrm>
            <a:off x="584679" y="7461252"/>
            <a:ext cx="23214642" cy="234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Hint: They are not at church</a:t>
            </a:r>
          </a:p>
        </p:txBody>
      </p:sp>
      <p:sp>
        <p:nvSpPr>
          <p:cNvPr id="373" name="Hint: We need to go to them"/>
          <p:cNvSpPr txBox="1"/>
          <p:nvPr/>
        </p:nvSpPr>
        <p:spPr>
          <a:xfrm>
            <a:off x="584679" y="9802020"/>
            <a:ext cx="23214642" cy="234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Hint: We need to go to them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Young People Leaving the Church"/>
          <p:cNvSpPr txBox="1"/>
          <p:nvPr/>
        </p:nvSpPr>
        <p:spPr>
          <a:xfrm>
            <a:off x="329376" y="215491"/>
            <a:ext cx="23725248" cy="240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Young People Leaving the Church</a:t>
            </a:r>
          </a:p>
        </p:txBody>
      </p:sp>
      <p:sp>
        <p:nvSpPr>
          <p:cNvPr id="376" name="1978"/>
          <p:cNvSpPr txBox="1"/>
          <p:nvPr/>
        </p:nvSpPr>
        <p:spPr>
          <a:xfrm>
            <a:off x="1341202" y="9818005"/>
            <a:ext cx="3493207" cy="1824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1978</a:t>
            </a:r>
          </a:p>
        </p:txBody>
      </p:sp>
      <p:pic>
        <p:nvPicPr>
          <p:cNvPr id="377" name="Screen Shot 2023-01-08 at 11.33.07 PM.png" descr="Screen Shot 2023-01-08 at 11.33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71" y="3285633"/>
            <a:ext cx="4069650" cy="636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10" y="3776669"/>
            <a:ext cx="3898901" cy="5858452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2000"/>
          <p:cNvSpPr txBox="1"/>
          <p:nvPr/>
        </p:nvSpPr>
        <p:spPr>
          <a:xfrm>
            <a:off x="6169695" y="9818005"/>
            <a:ext cx="3265447" cy="1824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2000</a:t>
            </a:r>
          </a:p>
        </p:txBody>
      </p:sp>
      <p:pic>
        <p:nvPicPr>
          <p:cNvPr id="380" name="droppedImage.png" descr="dropped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734094"/>
            <a:ext cx="3810000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2011"/>
          <p:cNvSpPr txBox="1"/>
          <p:nvPr/>
        </p:nvSpPr>
        <p:spPr>
          <a:xfrm>
            <a:off x="10770427" y="9818005"/>
            <a:ext cx="3493208" cy="1824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2011</a:t>
            </a:r>
          </a:p>
        </p:txBody>
      </p:sp>
      <p:pic>
        <p:nvPicPr>
          <p:cNvPr id="382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6622" y="3734094"/>
            <a:ext cx="4592783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2014"/>
          <p:cNvSpPr txBox="1"/>
          <p:nvPr/>
        </p:nvSpPr>
        <p:spPr>
          <a:xfrm>
            <a:off x="20199653" y="9818005"/>
            <a:ext cx="3493208" cy="1824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2014</a:t>
            </a:r>
          </a:p>
        </p:txBody>
      </p:sp>
      <p:sp>
        <p:nvSpPr>
          <p:cNvPr id="384" name="2012"/>
          <p:cNvSpPr txBox="1"/>
          <p:nvPr/>
        </p:nvSpPr>
        <p:spPr>
          <a:xfrm>
            <a:off x="15206862" y="9818005"/>
            <a:ext cx="3265447" cy="1824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2012</a:t>
            </a:r>
          </a:p>
        </p:txBody>
      </p:sp>
      <p:pic>
        <p:nvPicPr>
          <p:cNvPr id="385" name="Screen Shot 2023-01-08 at 11.51.05 PM.png" descr="Screen Shot 2023-01-08 at 11.51.0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2360" y="3683855"/>
            <a:ext cx="3898901" cy="6044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Adult Church Attendance in the U.S. from 1974-2018"/>
          <p:cNvSpPr txBox="1"/>
          <p:nvPr/>
        </p:nvSpPr>
        <p:spPr>
          <a:xfrm>
            <a:off x="2700527" y="1518915"/>
            <a:ext cx="18982946" cy="67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Adult Church Attendance in the U.S. from 1974-2018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"/>
          <p:cNvGrpSpPr/>
          <p:nvPr/>
        </p:nvGrpSpPr>
        <p:grpSpPr>
          <a:xfrm>
            <a:off x="-752166" y="-2564307"/>
            <a:ext cx="19594795" cy="14767354"/>
            <a:chOff x="0" y="0"/>
            <a:chExt cx="19594794" cy="14767352"/>
          </a:xfrm>
        </p:grpSpPr>
        <p:sp>
          <p:nvSpPr>
            <p:cNvPr id="389" name="Rectangle"/>
            <p:cNvSpPr/>
            <p:nvPr/>
          </p:nvSpPr>
          <p:spPr>
            <a:xfrm>
              <a:off x="7875370" y="9923950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390" name="Rectangle"/>
            <p:cNvSpPr/>
            <p:nvPr/>
          </p:nvSpPr>
          <p:spPr>
            <a:xfrm>
              <a:off x="5780388" y="6673543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pic>
          <p:nvPicPr>
            <p:cNvPr id="391" name="IMG_5652.jpeg" descr="IMG_565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540000">
              <a:off x="899046" y="285292"/>
              <a:ext cx="18288001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Rectangle"/>
            <p:cNvSpPr/>
            <p:nvPr/>
          </p:nvSpPr>
          <p:spPr>
            <a:xfrm>
              <a:off x="621774" y="0"/>
              <a:ext cx="18945297" cy="362441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0" y="12563292"/>
              <a:ext cx="18945297" cy="220406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394" name="Rectangle"/>
            <p:cNvSpPr/>
            <p:nvPr/>
          </p:nvSpPr>
          <p:spPr>
            <a:xfrm>
              <a:off x="549966" y="3216542"/>
              <a:ext cx="1174241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395" name="Rectangle"/>
            <p:cNvSpPr/>
            <p:nvPr/>
          </p:nvSpPr>
          <p:spPr>
            <a:xfrm>
              <a:off x="16401228" y="3216542"/>
              <a:ext cx="3193567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397" name="Percentage of adults in the US attending church each week (1974-2018)"/>
          <p:cNvSpPr txBox="1"/>
          <p:nvPr/>
        </p:nvSpPr>
        <p:spPr>
          <a:xfrm>
            <a:off x="16232513" y="-813226"/>
            <a:ext cx="7743065" cy="768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Percentage of adults in the US attending church each week (1974-2018)</a:t>
            </a:r>
          </a:p>
        </p:txBody>
      </p:sp>
      <p:sp>
        <p:nvSpPr>
          <p:cNvPr id="398" name="Silent Generation"/>
          <p:cNvSpPr txBox="1"/>
          <p:nvPr/>
        </p:nvSpPr>
        <p:spPr>
          <a:xfrm>
            <a:off x="3240108" y="10557216"/>
            <a:ext cx="16405601" cy="151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Silent Generation</a:t>
            </a:r>
          </a:p>
        </p:txBody>
      </p:sp>
      <p:sp>
        <p:nvSpPr>
          <p:cNvPr id="399" name="Rectangle"/>
          <p:cNvSpPr/>
          <p:nvPr/>
        </p:nvSpPr>
        <p:spPr>
          <a:xfrm rot="1620000">
            <a:off x="14329046" y="5551926"/>
            <a:ext cx="914223" cy="249948"/>
          </a:xfrm>
          <a:prstGeom prst="rect">
            <a:avLst/>
          </a:prstGeom>
          <a:solidFill>
            <a:srgbClr val="AC9E8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0" name="Rectangle"/>
          <p:cNvSpPr/>
          <p:nvPr/>
        </p:nvSpPr>
        <p:spPr>
          <a:xfrm rot="120000">
            <a:off x="10756211" y="5423942"/>
            <a:ext cx="2121570" cy="838276"/>
          </a:xfrm>
          <a:prstGeom prst="rect">
            <a:avLst/>
          </a:prstGeom>
          <a:solidFill>
            <a:srgbClr val="A8A29D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1" name="Rectangle"/>
          <p:cNvSpPr/>
          <p:nvPr/>
        </p:nvSpPr>
        <p:spPr>
          <a:xfrm rot="120000">
            <a:off x="12870701" y="5423942"/>
            <a:ext cx="2121570" cy="838276"/>
          </a:xfrm>
          <a:prstGeom prst="rect">
            <a:avLst/>
          </a:prstGeom>
          <a:solidFill>
            <a:srgbClr val="A99F9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 rot="21420000">
            <a:off x="7178340" y="4974721"/>
            <a:ext cx="3270272" cy="1407078"/>
          </a:xfrm>
          <a:prstGeom prst="rect">
            <a:avLst/>
          </a:prstGeom>
          <a:solidFill>
            <a:srgbClr val="B8B3B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3" name="Rectangle"/>
          <p:cNvSpPr/>
          <p:nvPr/>
        </p:nvSpPr>
        <p:spPr>
          <a:xfrm rot="21420000">
            <a:off x="10441519" y="4793727"/>
            <a:ext cx="4796355" cy="1407077"/>
          </a:xfrm>
          <a:prstGeom prst="rect">
            <a:avLst/>
          </a:prstGeom>
          <a:solidFill>
            <a:srgbClr val="B0ACA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4" name="Rectangle"/>
          <p:cNvSpPr/>
          <p:nvPr/>
        </p:nvSpPr>
        <p:spPr>
          <a:xfrm rot="19080000">
            <a:off x="12532823" y="4558648"/>
            <a:ext cx="1182212" cy="966130"/>
          </a:xfrm>
          <a:prstGeom prst="rect">
            <a:avLst/>
          </a:prstGeom>
          <a:solidFill>
            <a:srgbClr val="B0ACA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5" name="Rectangle"/>
          <p:cNvSpPr/>
          <p:nvPr/>
        </p:nvSpPr>
        <p:spPr>
          <a:xfrm rot="21420000">
            <a:off x="10406429" y="3849001"/>
            <a:ext cx="4863865" cy="1697262"/>
          </a:xfrm>
          <a:prstGeom prst="rect">
            <a:avLst/>
          </a:prstGeom>
          <a:solidFill>
            <a:srgbClr val="B3AFA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6" name="Rectangle"/>
          <p:cNvSpPr/>
          <p:nvPr/>
        </p:nvSpPr>
        <p:spPr>
          <a:xfrm rot="21420000">
            <a:off x="5568972" y="4193082"/>
            <a:ext cx="4863865" cy="1697262"/>
          </a:xfrm>
          <a:prstGeom prst="rect">
            <a:avLst/>
          </a:prstGeom>
          <a:solidFill>
            <a:srgbClr val="B8B6B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7" name="Rectangle"/>
          <p:cNvSpPr/>
          <p:nvPr/>
        </p:nvSpPr>
        <p:spPr>
          <a:xfrm>
            <a:off x="2356834" y="4151837"/>
            <a:ext cx="4863865" cy="1963173"/>
          </a:xfrm>
          <a:prstGeom prst="rect">
            <a:avLst/>
          </a:prstGeom>
          <a:solidFill>
            <a:srgbClr val="C4C3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8" name="Line"/>
          <p:cNvSpPr/>
          <p:nvPr/>
        </p:nvSpPr>
        <p:spPr>
          <a:xfrm flipH="1" flipV="1">
            <a:off x="2429633" y="3673069"/>
            <a:ext cx="652123" cy="7679543"/>
          </a:xfrm>
          <a:prstGeom prst="line">
            <a:avLst/>
          </a:prstGeom>
          <a:ln w="127000">
            <a:solidFill>
              <a:schemeClr val="accent5">
                <a:hueOff val="106375"/>
                <a:satOff val="9554"/>
                <a:lumOff val="-1351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roup"/>
          <p:cNvGrpSpPr/>
          <p:nvPr/>
        </p:nvGrpSpPr>
        <p:grpSpPr>
          <a:xfrm>
            <a:off x="-752166" y="-2564307"/>
            <a:ext cx="19594795" cy="14767354"/>
            <a:chOff x="0" y="0"/>
            <a:chExt cx="19594794" cy="14767352"/>
          </a:xfrm>
        </p:grpSpPr>
        <p:sp>
          <p:nvSpPr>
            <p:cNvPr id="410" name="Rectangle"/>
            <p:cNvSpPr/>
            <p:nvPr/>
          </p:nvSpPr>
          <p:spPr>
            <a:xfrm>
              <a:off x="7875370" y="9923950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11" name="Rectangle"/>
            <p:cNvSpPr/>
            <p:nvPr/>
          </p:nvSpPr>
          <p:spPr>
            <a:xfrm>
              <a:off x="5780388" y="6673543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pic>
          <p:nvPicPr>
            <p:cNvPr id="412" name="IMG_5652.jpeg" descr="IMG_565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540000">
              <a:off x="899046" y="285292"/>
              <a:ext cx="18288001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" name="Rectangle"/>
            <p:cNvSpPr/>
            <p:nvPr/>
          </p:nvSpPr>
          <p:spPr>
            <a:xfrm>
              <a:off x="621774" y="0"/>
              <a:ext cx="18945297" cy="362441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14" name="Rectangle"/>
            <p:cNvSpPr/>
            <p:nvPr/>
          </p:nvSpPr>
          <p:spPr>
            <a:xfrm>
              <a:off x="0" y="12563292"/>
              <a:ext cx="18945297" cy="220406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15" name="Rectangle"/>
            <p:cNvSpPr/>
            <p:nvPr/>
          </p:nvSpPr>
          <p:spPr>
            <a:xfrm>
              <a:off x="549966" y="3216542"/>
              <a:ext cx="1174241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16" name="Rectangle"/>
            <p:cNvSpPr/>
            <p:nvPr/>
          </p:nvSpPr>
          <p:spPr>
            <a:xfrm>
              <a:off x="16401228" y="3216542"/>
              <a:ext cx="3193567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418" name="Percentage of adults in the US attending church each week (1974-2018)"/>
          <p:cNvSpPr txBox="1"/>
          <p:nvPr/>
        </p:nvSpPr>
        <p:spPr>
          <a:xfrm>
            <a:off x="16232513" y="-813226"/>
            <a:ext cx="7743065" cy="768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Percentage of adults in the US attending church each week (1974-2018)</a:t>
            </a:r>
          </a:p>
        </p:txBody>
      </p:sp>
      <p:sp>
        <p:nvSpPr>
          <p:cNvPr id="419" name="Baby Boomers"/>
          <p:cNvSpPr txBox="1"/>
          <p:nvPr/>
        </p:nvSpPr>
        <p:spPr>
          <a:xfrm>
            <a:off x="3240108" y="10557216"/>
            <a:ext cx="16405601" cy="151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Baby Boomers</a:t>
            </a:r>
          </a:p>
        </p:txBody>
      </p:sp>
      <p:sp>
        <p:nvSpPr>
          <p:cNvPr id="420" name="Line"/>
          <p:cNvSpPr/>
          <p:nvPr/>
        </p:nvSpPr>
        <p:spPr>
          <a:xfrm flipH="1" flipV="1">
            <a:off x="2384861" y="5160699"/>
            <a:ext cx="697144" cy="6049434"/>
          </a:xfrm>
          <a:prstGeom prst="line">
            <a:avLst/>
          </a:prstGeom>
          <a:ln w="127000">
            <a:solidFill>
              <a:schemeClr val="accent5">
                <a:hueOff val="106375"/>
                <a:satOff val="9554"/>
                <a:lumOff val="-1351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1" name="Rectangle"/>
          <p:cNvSpPr/>
          <p:nvPr/>
        </p:nvSpPr>
        <p:spPr>
          <a:xfrm rot="1620000">
            <a:off x="14329046" y="5551926"/>
            <a:ext cx="914223" cy="249948"/>
          </a:xfrm>
          <a:prstGeom prst="rect">
            <a:avLst/>
          </a:prstGeom>
          <a:solidFill>
            <a:srgbClr val="AC9E8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2" name="Rectangle"/>
          <p:cNvSpPr/>
          <p:nvPr/>
        </p:nvSpPr>
        <p:spPr>
          <a:xfrm rot="120000">
            <a:off x="10756211" y="5423942"/>
            <a:ext cx="2121570" cy="838276"/>
          </a:xfrm>
          <a:prstGeom prst="rect">
            <a:avLst/>
          </a:prstGeom>
          <a:solidFill>
            <a:srgbClr val="A8A29D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3" name="Rectangle"/>
          <p:cNvSpPr/>
          <p:nvPr/>
        </p:nvSpPr>
        <p:spPr>
          <a:xfrm rot="120000">
            <a:off x="12870701" y="5423942"/>
            <a:ext cx="2121570" cy="838276"/>
          </a:xfrm>
          <a:prstGeom prst="rect">
            <a:avLst/>
          </a:prstGeom>
          <a:solidFill>
            <a:srgbClr val="A99F9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4" name="Rectangle"/>
          <p:cNvSpPr/>
          <p:nvPr/>
        </p:nvSpPr>
        <p:spPr>
          <a:xfrm rot="21420000">
            <a:off x="7178340" y="4974721"/>
            <a:ext cx="3270272" cy="1407078"/>
          </a:xfrm>
          <a:prstGeom prst="rect">
            <a:avLst/>
          </a:prstGeom>
          <a:solidFill>
            <a:srgbClr val="B8B3B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5" name="Rectangle"/>
          <p:cNvSpPr/>
          <p:nvPr/>
        </p:nvSpPr>
        <p:spPr>
          <a:xfrm rot="21420000">
            <a:off x="10441519" y="4793727"/>
            <a:ext cx="4796355" cy="1407077"/>
          </a:xfrm>
          <a:prstGeom prst="rect">
            <a:avLst/>
          </a:prstGeom>
          <a:solidFill>
            <a:srgbClr val="AFAA9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6" name="Rectangle"/>
          <p:cNvSpPr/>
          <p:nvPr/>
        </p:nvSpPr>
        <p:spPr>
          <a:xfrm rot="19080000">
            <a:off x="12532823" y="4558648"/>
            <a:ext cx="1182212" cy="966130"/>
          </a:xfrm>
          <a:prstGeom prst="rect">
            <a:avLst/>
          </a:prstGeom>
          <a:solidFill>
            <a:srgbClr val="B0ACA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roup"/>
          <p:cNvGrpSpPr/>
          <p:nvPr/>
        </p:nvGrpSpPr>
        <p:grpSpPr>
          <a:xfrm>
            <a:off x="-752166" y="-2564307"/>
            <a:ext cx="19594795" cy="14767354"/>
            <a:chOff x="0" y="0"/>
            <a:chExt cx="19594794" cy="14767352"/>
          </a:xfrm>
        </p:grpSpPr>
        <p:sp>
          <p:nvSpPr>
            <p:cNvPr id="428" name="Rectangle"/>
            <p:cNvSpPr/>
            <p:nvPr/>
          </p:nvSpPr>
          <p:spPr>
            <a:xfrm>
              <a:off x="7875370" y="9923950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29" name="Rectangle"/>
            <p:cNvSpPr/>
            <p:nvPr/>
          </p:nvSpPr>
          <p:spPr>
            <a:xfrm>
              <a:off x="5780388" y="6673543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pic>
          <p:nvPicPr>
            <p:cNvPr id="430" name="IMG_5652.jpeg" descr="IMG_565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540000">
              <a:off x="899046" y="285292"/>
              <a:ext cx="18288001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" name="Rectangle"/>
            <p:cNvSpPr/>
            <p:nvPr/>
          </p:nvSpPr>
          <p:spPr>
            <a:xfrm>
              <a:off x="621774" y="0"/>
              <a:ext cx="18945297" cy="362441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32" name="Rectangle"/>
            <p:cNvSpPr/>
            <p:nvPr/>
          </p:nvSpPr>
          <p:spPr>
            <a:xfrm>
              <a:off x="0" y="12563292"/>
              <a:ext cx="18945297" cy="220406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33" name="Rectangle"/>
            <p:cNvSpPr/>
            <p:nvPr/>
          </p:nvSpPr>
          <p:spPr>
            <a:xfrm>
              <a:off x="549966" y="3216542"/>
              <a:ext cx="1174241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34" name="Rectangle"/>
            <p:cNvSpPr/>
            <p:nvPr/>
          </p:nvSpPr>
          <p:spPr>
            <a:xfrm>
              <a:off x="16401228" y="3216542"/>
              <a:ext cx="3193567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436" name="Percentage of adults in the US attending church each week (1974-2018)"/>
          <p:cNvSpPr txBox="1"/>
          <p:nvPr/>
        </p:nvSpPr>
        <p:spPr>
          <a:xfrm>
            <a:off x="16232513" y="-813226"/>
            <a:ext cx="7743065" cy="768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Percentage of adults in the US attending church each week (1974-2018)</a:t>
            </a:r>
          </a:p>
        </p:txBody>
      </p:sp>
      <p:sp>
        <p:nvSpPr>
          <p:cNvPr id="437" name="Gen X"/>
          <p:cNvSpPr txBox="1"/>
          <p:nvPr/>
        </p:nvSpPr>
        <p:spPr>
          <a:xfrm>
            <a:off x="3240108" y="10557216"/>
            <a:ext cx="16405601" cy="151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Gen X</a:t>
            </a:r>
          </a:p>
        </p:txBody>
      </p:sp>
      <p:sp>
        <p:nvSpPr>
          <p:cNvPr id="438" name="Line"/>
          <p:cNvSpPr/>
          <p:nvPr/>
        </p:nvSpPr>
        <p:spPr>
          <a:xfrm flipV="1">
            <a:off x="7099834" y="5898637"/>
            <a:ext cx="193298" cy="5229700"/>
          </a:xfrm>
          <a:prstGeom prst="line">
            <a:avLst/>
          </a:prstGeom>
          <a:ln w="127000">
            <a:solidFill>
              <a:schemeClr val="accent5">
                <a:hueOff val="106375"/>
                <a:satOff val="9554"/>
                <a:lumOff val="-1351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39" name="Rectangle"/>
          <p:cNvSpPr/>
          <p:nvPr/>
        </p:nvSpPr>
        <p:spPr>
          <a:xfrm rot="1620000">
            <a:off x="14329046" y="5551926"/>
            <a:ext cx="914223" cy="249948"/>
          </a:xfrm>
          <a:prstGeom prst="rect">
            <a:avLst/>
          </a:prstGeom>
          <a:solidFill>
            <a:srgbClr val="AC9E8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40" name="Rectangle"/>
          <p:cNvSpPr/>
          <p:nvPr/>
        </p:nvSpPr>
        <p:spPr>
          <a:xfrm rot="120000">
            <a:off x="10756211" y="5423942"/>
            <a:ext cx="2121570" cy="838276"/>
          </a:xfrm>
          <a:prstGeom prst="rect">
            <a:avLst/>
          </a:prstGeom>
          <a:solidFill>
            <a:srgbClr val="A8A29D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41" name="Rectangle"/>
          <p:cNvSpPr/>
          <p:nvPr/>
        </p:nvSpPr>
        <p:spPr>
          <a:xfrm rot="120000">
            <a:off x="12870701" y="5423942"/>
            <a:ext cx="2121570" cy="838276"/>
          </a:xfrm>
          <a:prstGeom prst="rect">
            <a:avLst/>
          </a:prstGeom>
          <a:solidFill>
            <a:srgbClr val="A99F9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roup"/>
          <p:cNvGrpSpPr/>
          <p:nvPr/>
        </p:nvGrpSpPr>
        <p:grpSpPr>
          <a:xfrm>
            <a:off x="-752166" y="-2564307"/>
            <a:ext cx="19594795" cy="14767354"/>
            <a:chOff x="0" y="0"/>
            <a:chExt cx="19594794" cy="14767352"/>
          </a:xfrm>
        </p:grpSpPr>
        <p:sp>
          <p:nvSpPr>
            <p:cNvPr id="443" name="Rectangle"/>
            <p:cNvSpPr/>
            <p:nvPr/>
          </p:nvSpPr>
          <p:spPr>
            <a:xfrm>
              <a:off x="7875370" y="9923950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44" name="Rectangle"/>
            <p:cNvSpPr/>
            <p:nvPr/>
          </p:nvSpPr>
          <p:spPr>
            <a:xfrm>
              <a:off x="5780388" y="6673543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pic>
          <p:nvPicPr>
            <p:cNvPr id="445" name="IMG_5652.jpeg" descr="IMG_565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540000">
              <a:off x="899046" y="285292"/>
              <a:ext cx="18288001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Rectangle"/>
            <p:cNvSpPr/>
            <p:nvPr/>
          </p:nvSpPr>
          <p:spPr>
            <a:xfrm>
              <a:off x="621774" y="0"/>
              <a:ext cx="18945297" cy="362441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47" name="Rectangle"/>
            <p:cNvSpPr/>
            <p:nvPr/>
          </p:nvSpPr>
          <p:spPr>
            <a:xfrm>
              <a:off x="0" y="12563292"/>
              <a:ext cx="18945297" cy="220406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48" name="Rectangle"/>
            <p:cNvSpPr/>
            <p:nvPr/>
          </p:nvSpPr>
          <p:spPr>
            <a:xfrm>
              <a:off x="549966" y="3216542"/>
              <a:ext cx="1174241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49" name="Rectangle"/>
            <p:cNvSpPr/>
            <p:nvPr/>
          </p:nvSpPr>
          <p:spPr>
            <a:xfrm>
              <a:off x="16401228" y="3216542"/>
              <a:ext cx="3193567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451" name="Percentage of adults in the US attending church each week (1974-2018)"/>
          <p:cNvSpPr txBox="1"/>
          <p:nvPr/>
        </p:nvSpPr>
        <p:spPr>
          <a:xfrm>
            <a:off x="16232513" y="-813226"/>
            <a:ext cx="7743065" cy="768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Percentage of adults in the US attending church each week (1974-2018)</a:t>
            </a:r>
          </a:p>
        </p:txBody>
      </p:sp>
      <p:sp>
        <p:nvSpPr>
          <p:cNvPr id="452" name="Millennials"/>
          <p:cNvSpPr txBox="1"/>
          <p:nvPr/>
        </p:nvSpPr>
        <p:spPr>
          <a:xfrm>
            <a:off x="3240108" y="10557216"/>
            <a:ext cx="16405601" cy="151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Millennials</a:t>
            </a:r>
          </a:p>
        </p:txBody>
      </p:sp>
      <p:sp>
        <p:nvSpPr>
          <p:cNvPr id="453" name="Line"/>
          <p:cNvSpPr/>
          <p:nvPr/>
        </p:nvSpPr>
        <p:spPr>
          <a:xfrm flipV="1">
            <a:off x="9604566" y="5646353"/>
            <a:ext cx="1261353" cy="5684057"/>
          </a:xfrm>
          <a:prstGeom prst="line">
            <a:avLst/>
          </a:prstGeom>
          <a:ln w="127000">
            <a:solidFill>
              <a:schemeClr val="accent5">
                <a:hueOff val="106375"/>
                <a:satOff val="9554"/>
                <a:lumOff val="-1351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54" name="Rectangle"/>
          <p:cNvSpPr/>
          <p:nvPr/>
        </p:nvSpPr>
        <p:spPr>
          <a:xfrm rot="1620000">
            <a:off x="14329046" y="5551926"/>
            <a:ext cx="914223" cy="249948"/>
          </a:xfrm>
          <a:prstGeom prst="rect">
            <a:avLst/>
          </a:prstGeom>
          <a:solidFill>
            <a:srgbClr val="AC9E8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roup"/>
          <p:cNvGrpSpPr/>
          <p:nvPr/>
        </p:nvGrpSpPr>
        <p:grpSpPr>
          <a:xfrm>
            <a:off x="-752166" y="-2564307"/>
            <a:ext cx="19594795" cy="14767354"/>
            <a:chOff x="0" y="0"/>
            <a:chExt cx="19594794" cy="14767352"/>
          </a:xfrm>
        </p:grpSpPr>
        <p:sp>
          <p:nvSpPr>
            <p:cNvPr id="456" name="Rectangle"/>
            <p:cNvSpPr/>
            <p:nvPr/>
          </p:nvSpPr>
          <p:spPr>
            <a:xfrm>
              <a:off x="7875370" y="9923950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57" name="Rectangle"/>
            <p:cNvSpPr/>
            <p:nvPr/>
          </p:nvSpPr>
          <p:spPr>
            <a:xfrm>
              <a:off x="5780388" y="6673543"/>
              <a:ext cx="9180080" cy="17859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pic>
          <p:nvPicPr>
            <p:cNvPr id="458" name="IMG_5652.jpeg" descr="IMG_565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540000">
              <a:off x="899046" y="285292"/>
              <a:ext cx="18288001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9" name="Rectangle"/>
            <p:cNvSpPr/>
            <p:nvPr/>
          </p:nvSpPr>
          <p:spPr>
            <a:xfrm>
              <a:off x="621774" y="0"/>
              <a:ext cx="18945297" cy="362441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60" name="Rectangle"/>
            <p:cNvSpPr/>
            <p:nvPr/>
          </p:nvSpPr>
          <p:spPr>
            <a:xfrm>
              <a:off x="0" y="12563292"/>
              <a:ext cx="18945297" cy="220406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61" name="Rectangle"/>
            <p:cNvSpPr/>
            <p:nvPr/>
          </p:nvSpPr>
          <p:spPr>
            <a:xfrm>
              <a:off x="549966" y="3216542"/>
              <a:ext cx="1174241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62" name="Rectangle"/>
            <p:cNvSpPr/>
            <p:nvPr/>
          </p:nvSpPr>
          <p:spPr>
            <a:xfrm>
              <a:off x="16401228" y="3216542"/>
              <a:ext cx="3193567" cy="110487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464" name="Percentage of adults in the US attending church each week (1974-2018)"/>
          <p:cNvSpPr txBox="1"/>
          <p:nvPr/>
        </p:nvSpPr>
        <p:spPr>
          <a:xfrm>
            <a:off x="16232513" y="-813226"/>
            <a:ext cx="7743065" cy="768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Percentage of adults in the US attending church each week (1974-2018)</a:t>
            </a:r>
          </a:p>
        </p:txBody>
      </p:sp>
      <p:sp>
        <p:nvSpPr>
          <p:cNvPr id="465" name="Gen Z"/>
          <p:cNvSpPr txBox="1"/>
          <p:nvPr/>
        </p:nvSpPr>
        <p:spPr>
          <a:xfrm>
            <a:off x="3240108" y="10557216"/>
            <a:ext cx="16405601" cy="151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Gen Z</a:t>
            </a:r>
          </a:p>
        </p:txBody>
      </p:sp>
      <p:sp>
        <p:nvSpPr>
          <p:cNvPr id="466" name="Line"/>
          <p:cNvSpPr/>
          <p:nvPr/>
        </p:nvSpPr>
        <p:spPr>
          <a:xfrm flipV="1">
            <a:off x="7390798" y="5612017"/>
            <a:ext cx="6890132" cy="5555616"/>
          </a:xfrm>
          <a:prstGeom prst="line">
            <a:avLst/>
          </a:prstGeom>
          <a:ln w="127000">
            <a:solidFill>
              <a:schemeClr val="accent5">
                <a:hueOff val="106375"/>
                <a:satOff val="9554"/>
                <a:lumOff val="-1351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creen Shot 2023-01-07 at 11.42.51 AM.png" descr="Screen Shot 2023-01-07 at 11.4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83" y="1047750"/>
            <a:ext cx="7747001" cy="11620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trauss &amp; Howe 1991"/>
          <p:cNvSpPr txBox="1"/>
          <p:nvPr/>
        </p:nvSpPr>
        <p:spPr>
          <a:xfrm>
            <a:off x="9331962" y="846231"/>
            <a:ext cx="14963269" cy="20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Strauss &amp; Howe 1991</a:t>
            </a:r>
          </a:p>
        </p:txBody>
      </p:sp>
      <p:sp>
        <p:nvSpPr>
          <p:cNvPr id="225" name="4-stage cycle of generations;…"/>
          <p:cNvSpPr txBox="1"/>
          <p:nvPr/>
        </p:nvSpPr>
        <p:spPr>
          <a:xfrm>
            <a:off x="9361847" y="5167537"/>
            <a:ext cx="14903498" cy="7324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4-stage cycle of generations;</a:t>
            </a:r>
          </a:p>
          <a:p>
            <a:pPr algn="ctr" defTabSz="821531">
              <a:defRPr sz="112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20-25 years for each generation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he “Religion” of America"/>
          <p:cNvSpPr txBox="1"/>
          <p:nvPr/>
        </p:nvSpPr>
        <p:spPr>
          <a:xfrm>
            <a:off x="2700527" y="1518915"/>
            <a:ext cx="18982946" cy="67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The “Religion” of America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Moralistic…"/>
          <p:cNvSpPr txBox="1"/>
          <p:nvPr/>
        </p:nvSpPr>
        <p:spPr>
          <a:xfrm>
            <a:off x="1886642" y="1128250"/>
            <a:ext cx="11284737" cy="67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Moralistic </a:t>
            </a:r>
          </a:p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Therapeutic </a:t>
            </a:r>
          </a:p>
          <a:p>
            <a:pPr algn="ctr" defTabSz="821531">
              <a:defRPr sz="1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Deism</a:t>
            </a:r>
          </a:p>
        </p:txBody>
      </p:sp>
      <p:sp>
        <p:nvSpPr>
          <p:cNvPr id="471" name="Christian Smith…"/>
          <p:cNvSpPr txBox="1"/>
          <p:nvPr/>
        </p:nvSpPr>
        <p:spPr>
          <a:xfrm>
            <a:off x="2319908" y="9496219"/>
            <a:ext cx="10418204" cy="318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Christian Smith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NSYR</a:t>
            </a:r>
          </a:p>
        </p:txBody>
      </p:sp>
      <p:sp>
        <p:nvSpPr>
          <p:cNvPr id="472" name="2005"/>
          <p:cNvSpPr txBox="1"/>
          <p:nvPr/>
        </p:nvSpPr>
        <p:spPr>
          <a:xfrm>
            <a:off x="15570807" y="10191201"/>
            <a:ext cx="5400602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2005</a:t>
            </a:r>
          </a:p>
        </p:txBody>
      </p:sp>
      <p:pic>
        <p:nvPicPr>
          <p:cNvPr id="473" name="Screen Shot 2023-01-09 at 12.32.22 AM.png" descr="Screen Shot 2023-01-09 at 12.32.2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901" y="1508382"/>
            <a:ext cx="5277750" cy="8184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1. God does exist. He created the world and watches over human life."/>
          <p:cNvSpPr txBox="1"/>
          <p:nvPr/>
        </p:nvSpPr>
        <p:spPr>
          <a:xfrm>
            <a:off x="307195" y="705030"/>
            <a:ext cx="23248723" cy="354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</a:t>
            </a:r>
            <a:r>
              <a:rPr b="0"/>
              <a:t>God does exist. He created the world and watches over human life.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1. God does exist. He created the world and watches over human life."/>
          <p:cNvSpPr txBox="1"/>
          <p:nvPr/>
        </p:nvSpPr>
        <p:spPr>
          <a:xfrm>
            <a:off x="307195" y="705030"/>
            <a:ext cx="23248723" cy="354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</a:t>
            </a:r>
            <a:r>
              <a:rPr b="0"/>
              <a:t>God does exist. He created the world and watches over human life.</a:t>
            </a:r>
          </a:p>
        </p:txBody>
      </p:sp>
      <p:sp>
        <p:nvSpPr>
          <p:cNvPr id="478" name="2. God wants people to be good, nice, and fair."/>
          <p:cNvSpPr txBox="1"/>
          <p:nvPr/>
        </p:nvSpPr>
        <p:spPr>
          <a:xfrm>
            <a:off x="261987" y="5520008"/>
            <a:ext cx="23860026" cy="1830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</a:t>
            </a:r>
            <a:r>
              <a:rPr b="0"/>
              <a:t>God wants people to be good, nice, and fair.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1. God does exist. He created the world and watches over human life."/>
          <p:cNvSpPr txBox="1"/>
          <p:nvPr/>
        </p:nvSpPr>
        <p:spPr>
          <a:xfrm>
            <a:off x="307195" y="705030"/>
            <a:ext cx="23248723" cy="354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</a:t>
            </a:r>
            <a:r>
              <a:rPr b="0"/>
              <a:t>God does exist. He created the world and watches over human life.</a:t>
            </a:r>
          </a:p>
        </p:txBody>
      </p:sp>
      <p:sp>
        <p:nvSpPr>
          <p:cNvPr id="481" name="2. God wants people to be good, nice, and fair."/>
          <p:cNvSpPr txBox="1"/>
          <p:nvPr/>
        </p:nvSpPr>
        <p:spPr>
          <a:xfrm>
            <a:off x="261987" y="5520008"/>
            <a:ext cx="23860026" cy="1830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</a:t>
            </a:r>
            <a:r>
              <a:rPr b="0"/>
              <a:t>God wants people to be good, nice, and fair.</a:t>
            </a:r>
          </a:p>
        </p:txBody>
      </p:sp>
      <p:sp>
        <p:nvSpPr>
          <p:cNvPr id="482" name="3. The main goal of life is to be happy and feel good about oneself."/>
          <p:cNvSpPr txBox="1"/>
          <p:nvPr/>
        </p:nvSpPr>
        <p:spPr>
          <a:xfrm>
            <a:off x="307195" y="8624684"/>
            <a:ext cx="23248723" cy="354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</a:t>
            </a:r>
            <a:r>
              <a:rPr b="0"/>
              <a:t>The main goal of life is to be happy and feel good about oneself.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4. God doesn’t need to be involved in one’s life unless you need him to solve a problem or something."/>
          <p:cNvSpPr txBox="1"/>
          <p:nvPr/>
        </p:nvSpPr>
        <p:spPr>
          <a:xfrm>
            <a:off x="567638" y="672474"/>
            <a:ext cx="23248724" cy="4702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</a:t>
            </a:r>
            <a:r>
              <a:rPr b="0"/>
              <a:t>God doesn’t need to be involved in one’s life unless you need him to solve a problem or something.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4. God doesn’t need to be involved in one’s life unless you need him to solve a problem or something."/>
          <p:cNvSpPr txBox="1"/>
          <p:nvPr/>
        </p:nvSpPr>
        <p:spPr>
          <a:xfrm>
            <a:off x="567638" y="672474"/>
            <a:ext cx="23248724" cy="4702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</a:t>
            </a:r>
            <a:r>
              <a:rPr b="0"/>
              <a:t>God doesn’t need to be involved in one’s life unless you need him to solve a problem or something.</a:t>
            </a:r>
          </a:p>
        </p:txBody>
      </p:sp>
      <p:sp>
        <p:nvSpPr>
          <p:cNvPr id="487" name="5. Good people go to heaven when they die."/>
          <p:cNvSpPr txBox="1"/>
          <p:nvPr/>
        </p:nvSpPr>
        <p:spPr>
          <a:xfrm>
            <a:off x="567638" y="6789670"/>
            <a:ext cx="23248724" cy="1884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5. </a:t>
            </a:r>
            <a:r>
              <a:rPr b="0"/>
              <a:t>Good people go to heaven when they die.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his is the dominant “religion” of most Millennials and Gen Z in the U.S. now."/>
          <p:cNvSpPr txBox="1"/>
          <p:nvPr/>
        </p:nvSpPr>
        <p:spPr>
          <a:xfrm>
            <a:off x="567638" y="932918"/>
            <a:ext cx="23248724" cy="311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This is the dominant “religion” of most Millennials and Gen Z in the U.S. now.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his is the dominant “religion” of most Millennials and Gen Z in the U.S. now."/>
          <p:cNvSpPr txBox="1"/>
          <p:nvPr/>
        </p:nvSpPr>
        <p:spPr>
          <a:xfrm>
            <a:off x="567638" y="932918"/>
            <a:ext cx="23248724" cy="311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This is the dominant “religion” of most Millennials and Gen Z in the U.S. now.</a:t>
            </a:r>
          </a:p>
        </p:txBody>
      </p:sp>
      <p:sp>
        <p:nvSpPr>
          <p:cNvPr id="492" name="Where did they come up with this?"/>
          <p:cNvSpPr txBox="1"/>
          <p:nvPr/>
        </p:nvSpPr>
        <p:spPr>
          <a:xfrm>
            <a:off x="567638" y="4953070"/>
            <a:ext cx="23248724" cy="1726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did they come up with this?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his is the dominant “religion” of most Millennials and Gen Z in the U.S. now."/>
          <p:cNvSpPr txBox="1"/>
          <p:nvPr/>
        </p:nvSpPr>
        <p:spPr>
          <a:xfrm>
            <a:off x="567638" y="932918"/>
            <a:ext cx="23248724" cy="311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This is the dominant “religion” of most Millennials and Gen Z in the U.S. now.</a:t>
            </a:r>
          </a:p>
        </p:txBody>
      </p:sp>
      <p:sp>
        <p:nvSpPr>
          <p:cNvPr id="495" name="Where did they come up with this?"/>
          <p:cNvSpPr txBox="1"/>
          <p:nvPr/>
        </p:nvSpPr>
        <p:spPr>
          <a:xfrm>
            <a:off x="567638" y="4953070"/>
            <a:ext cx="23248724" cy="1726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did they come up with this?</a:t>
            </a:r>
          </a:p>
        </p:txBody>
      </p:sp>
      <p:sp>
        <p:nvSpPr>
          <p:cNvPr id="496" name="Their parents have these same beliefs."/>
          <p:cNvSpPr txBox="1"/>
          <p:nvPr/>
        </p:nvSpPr>
        <p:spPr>
          <a:xfrm>
            <a:off x="567638" y="7579825"/>
            <a:ext cx="23248724" cy="172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Their parents have these same beliefs.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Baby Boomers…"/>
          <p:cNvSpPr txBox="1">
            <a:spLocks noGrp="1"/>
          </p:cNvSpPr>
          <p:nvPr>
            <p:ph type="title"/>
          </p:nvPr>
        </p:nvSpPr>
        <p:spPr>
          <a:xfrm>
            <a:off x="7724602" y="3975178"/>
            <a:ext cx="10706142" cy="576564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 X (Baby Busters)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Millennials (Gen Y)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 Z</a:t>
            </a:r>
          </a:p>
        </p:txBody>
      </p:sp>
      <p:sp>
        <p:nvSpPr>
          <p:cNvPr id="228" name="1946-1964…"/>
          <p:cNvSpPr txBox="1"/>
          <p:nvPr/>
        </p:nvSpPr>
        <p:spPr>
          <a:xfrm>
            <a:off x="867068" y="3975178"/>
            <a:ext cx="5774633" cy="5765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1981-1996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1997-2012</a:t>
            </a:r>
          </a:p>
        </p:txBody>
      </p:sp>
      <p:sp>
        <p:nvSpPr>
          <p:cNvPr id="229" name="Birth Years"/>
          <p:cNvSpPr txBox="1"/>
          <p:nvPr/>
        </p:nvSpPr>
        <p:spPr>
          <a:xfrm>
            <a:off x="468328" y="1860493"/>
            <a:ext cx="6072507" cy="159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Birth Years</a:t>
            </a:r>
          </a:p>
        </p:txBody>
      </p:sp>
      <p:sp>
        <p:nvSpPr>
          <p:cNvPr id="230" name="Generational Name"/>
          <p:cNvSpPr txBox="1"/>
          <p:nvPr/>
        </p:nvSpPr>
        <p:spPr>
          <a:xfrm>
            <a:off x="7472212" y="1860493"/>
            <a:ext cx="9439576" cy="159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Generational Name</a:t>
            </a:r>
          </a:p>
        </p:txBody>
      </p:sp>
      <p:sp>
        <p:nvSpPr>
          <p:cNvPr id="231" name="Ages Now"/>
          <p:cNvSpPr txBox="1"/>
          <p:nvPr/>
        </p:nvSpPr>
        <p:spPr>
          <a:xfrm>
            <a:off x="18457606" y="1860493"/>
            <a:ext cx="6072507" cy="159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Ages Now</a:t>
            </a:r>
          </a:p>
        </p:txBody>
      </p:sp>
      <p:sp>
        <p:nvSpPr>
          <p:cNvPr id="232" name="58-74…"/>
          <p:cNvSpPr txBox="1"/>
          <p:nvPr/>
        </p:nvSpPr>
        <p:spPr>
          <a:xfrm>
            <a:off x="19192540" y="3975178"/>
            <a:ext cx="3744244" cy="5765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58-74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42-57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26-41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10-25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his is the dominant “religion” of most Millennials and Gen Z in the U.S. now."/>
          <p:cNvSpPr txBox="1"/>
          <p:nvPr/>
        </p:nvSpPr>
        <p:spPr>
          <a:xfrm>
            <a:off x="567638" y="932918"/>
            <a:ext cx="23248724" cy="311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This is the dominant “religion” of most Millennials and Gen Z in the U.S. now.</a:t>
            </a:r>
          </a:p>
        </p:txBody>
      </p:sp>
      <p:sp>
        <p:nvSpPr>
          <p:cNvPr id="499" name="Where did they come up with this?"/>
          <p:cNvSpPr txBox="1"/>
          <p:nvPr/>
        </p:nvSpPr>
        <p:spPr>
          <a:xfrm>
            <a:off x="567638" y="4953070"/>
            <a:ext cx="23248724" cy="1726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did they come up with this?</a:t>
            </a:r>
          </a:p>
        </p:txBody>
      </p:sp>
      <p:sp>
        <p:nvSpPr>
          <p:cNvPr id="500" name="Their parents have these same beliefs."/>
          <p:cNvSpPr txBox="1"/>
          <p:nvPr/>
        </p:nvSpPr>
        <p:spPr>
          <a:xfrm>
            <a:off x="567638" y="7579825"/>
            <a:ext cx="23248724" cy="172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Their parents have these same beliefs.</a:t>
            </a:r>
          </a:p>
        </p:txBody>
      </p:sp>
      <p:sp>
        <p:nvSpPr>
          <p:cNvPr id="501" name="Source of authority: It’s in you; figure it out."/>
          <p:cNvSpPr txBox="1"/>
          <p:nvPr/>
        </p:nvSpPr>
        <p:spPr>
          <a:xfrm>
            <a:off x="567638" y="10206580"/>
            <a:ext cx="23248724" cy="172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000" i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Source of authority: It’s in you; figure it out.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hose in the NAD now live in a…"/>
          <p:cNvSpPr txBox="1"/>
          <p:nvPr/>
        </p:nvSpPr>
        <p:spPr>
          <a:xfrm>
            <a:off x="1677575" y="1518915"/>
            <a:ext cx="21217188" cy="67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Those in the NAD now live in a</a:t>
            </a:r>
          </a:p>
          <a:p>
            <a:pPr algn="ctr" defTabSz="821531">
              <a:defRPr sz="1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Post-Christian world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ettyimages-185128621-612x612.jpg" descr="gettyimages-185128621-612x6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70" y="603250"/>
            <a:ext cx="6933157" cy="4792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gettyimages-1368864249-612x612.jpg" descr="gettyimages-1368864249-612x6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409" y="4320067"/>
            <a:ext cx="7595182" cy="5075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gettyimages-633959284-612x612.jpg" descr="gettyimages-633959284-612x6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3818" y="8483992"/>
            <a:ext cx="7049820" cy="4792035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Covered on TV"/>
          <p:cNvSpPr txBox="1"/>
          <p:nvPr/>
        </p:nvSpPr>
        <p:spPr>
          <a:xfrm>
            <a:off x="4089346" y="10486171"/>
            <a:ext cx="7743065" cy="156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Covered on TV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russwilsonprayjpg-6177901693c07e80.jpg" descr="russwilsonprayjpg-6177901693c07e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04" y="1441450"/>
            <a:ext cx="16256001" cy="10833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Group"/>
          <p:cNvGrpSpPr/>
          <p:nvPr/>
        </p:nvGrpSpPr>
        <p:grpSpPr>
          <a:xfrm>
            <a:off x="17384417" y="1424092"/>
            <a:ext cx="6537746" cy="8771007"/>
            <a:chOff x="0" y="0"/>
            <a:chExt cx="6537744" cy="8771006"/>
          </a:xfrm>
        </p:grpSpPr>
        <p:pic>
          <p:nvPicPr>
            <p:cNvPr id="511" name="images.jpeg" descr="images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141" y="0"/>
              <a:ext cx="6395454" cy="7986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2" name="Rectangle"/>
            <p:cNvSpPr/>
            <p:nvPr/>
          </p:nvSpPr>
          <p:spPr>
            <a:xfrm>
              <a:off x="0" y="7501006"/>
              <a:ext cx="6537745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514" name="NOT covered on TV"/>
          <p:cNvSpPr txBox="1"/>
          <p:nvPr/>
        </p:nvSpPr>
        <p:spPr>
          <a:xfrm>
            <a:off x="17384417" y="9542064"/>
            <a:ext cx="6537746" cy="2624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 covered on TV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Is this typical or exceptional?…"/>
          <p:cNvSpPr txBox="1"/>
          <p:nvPr/>
        </p:nvSpPr>
        <p:spPr>
          <a:xfrm>
            <a:off x="1446384" y="8793290"/>
            <a:ext cx="21491232" cy="393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Is this typical or exceptional?</a:t>
            </a:r>
          </a:p>
          <a:p>
            <a: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long will it be news?</a:t>
            </a:r>
          </a:p>
        </p:txBody>
      </p:sp>
      <p:pic>
        <p:nvPicPr>
          <p:cNvPr id="517" name="Screen Shot 2023-01-09 at 1.00.33 AM.png" descr="Screen Shot 2023-01-09 at 1.00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477" y="1315865"/>
            <a:ext cx="15223046" cy="7661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1" build="p" bldLvl="5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et in England…"/>
          <p:cNvSpPr txBox="1"/>
          <p:nvPr/>
        </p:nvSpPr>
        <p:spPr>
          <a:xfrm>
            <a:off x="14650146" y="1436531"/>
            <a:ext cx="7636362" cy="780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Set in England </a:t>
            </a:r>
          </a:p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100 years ago</a:t>
            </a:r>
          </a:p>
        </p:txBody>
      </p:sp>
      <p:grpSp>
        <p:nvGrpSpPr>
          <p:cNvPr id="522" name="Group"/>
          <p:cNvGrpSpPr/>
          <p:nvPr/>
        </p:nvGrpSpPr>
        <p:grpSpPr>
          <a:xfrm>
            <a:off x="943937" y="1475417"/>
            <a:ext cx="12666232" cy="9265299"/>
            <a:chOff x="0" y="0"/>
            <a:chExt cx="12666231" cy="9265298"/>
          </a:xfrm>
        </p:grpSpPr>
        <p:pic>
          <p:nvPicPr>
            <p:cNvPr id="520" name="Screen Shot 2023-01-09 at 1.04.33 AM.png" descr="Screen Shot 2023-01-09 at 1.04.33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073" y="0"/>
              <a:ext cx="11889159" cy="8250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1" name="Square"/>
            <p:cNvSpPr/>
            <p:nvPr/>
          </p:nvSpPr>
          <p:spPr>
            <a:xfrm>
              <a:off x="0" y="7995298"/>
              <a:ext cx="1270000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In a Post-Christian world, Christianity exists,…"/>
          <p:cNvSpPr txBox="1"/>
          <p:nvPr/>
        </p:nvSpPr>
        <p:spPr>
          <a:xfrm>
            <a:off x="769584" y="2007246"/>
            <a:ext cx="22844832" cy="799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In a Post-Christian world, Christianity exists, </a:t>
            </a:r>
          </a:p>
          <a:p>
            <a:pPr algn="ctr" defTabSz="821531">
              <a:defRPr sz="1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but keep it to yourself;</a:t>
            </a:r>
          </a:p>
          <a:p>
            <a:pPr algn="ctr" defTabSz="821531">
              <a:defRPr sz="1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private, not in the public square.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“Nones”…"/>
          <p:cNvSpPr txBox="1"/>
          <p:nvPr/>
        </p:nvSpPr>
        <p:spPr>
          <a:xfrm>
            <a:off x="1446384" y="9718194"/>
            <a:ext cx="21491232" cy="301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“Nones”</a:t>
            </a:r>
          </a:p>
          <a:p>
            <a: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fastest growing religious group</a:t>
            </a:r>
          </a:p>
        </p:txBody>
      </p:sp>
      <p:pic>
        <p:nvPicPr>
          <p:cNvPr id="527" name="Screen Shot 2023-01-09 at 1.26.58 AM.png" descr="Screen Shot 2023-01-09 at 1.26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371" y="760406"/>
            <a:ext cx="17469258" cy="890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1" build="p" bldLvl="5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James Emery White"/>
          <p:cNvSpPr txBox="1"/>
          <p:nvPr/>
        </p:nvSpPr>
        <p:spPr>
          <a:xfrm>
            <a:off x="2519247" y="249254"/>
            <a:ext cx="19345506" cy="260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James Emery White </a:t>
            </a:r>
          </a:p>
        </p:txBody>
      </p:sp>
      <p:pic>
        <p:nvPicPr>
          <p:cNvPr id="530" name="Screen Shot 2023-01-09 at 1.11.08 AM.png" descr="Screen Shot 2023-01-09 at 1.11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731" y="3169175"/>
            <a:ext cx="5300288" cy="8226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Screen Shot 2023-01-09 at 1.12.21 AM.png" descr="Screen Shot 2023-01-09 at 1.12.2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506" y="3169175"/>
            <a:ext cx="5693230" cy="8226045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2014"/>
          <p:cNvSpPr txBox="1"/>
          <p:nvPr/>
        </p:nvSpPr>
        <p:spPr>
          <a:xfrm>
            <a:off x="4508574" y="11363195"/>
            <a:ext cx="5400602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2014</a:t>
            </a:r>
          </a:p>
        </p:txBody>
      </p:sp>
      <p:sp>
        <p:nvSpPr>
          <p:cNvPr id="533" name="2017"/>
          <p:cNvSpPr txBox="1"/>
          <p:nvPr/>
        </p:nvSpPr>
        <p:spPr>
          <a:xfrm>
            <a:off x="15042821" y="11363195"/>
            <a:ext cx="5400601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2017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1"/>
          <p:cNvSpPr txBox="1"/>
          <p:nvPr/>
        </p:nvSpPr>
        <p:spPr>
          <a:xfrm>
            <a:off x="329380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</a:t>
            </a:r>
          </a:p>
        </p:txBody>
      </p:sp>
      <p:sp>
        <p:nvSpPr>
          <p:cNvPr id="536" name="Secular"/>
          <p:cNvSpPr txBox="1"/>
          <p:nvPr/>
        </p:nvSpPr>
        <p:spPr>
          <a:xfrm rot="16200000">
            <a:off x="197555" y="6382218"/>
            <a:ext cx="5400602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Secular</a:t>
            </a:r>
          </a:p>
        </p:txBody>
      </p:sp>
      <p:sp>
        <p:nvSpPr>
          <p:cNvPr id="537" name="Line"/>
          <p:cNvSpPr/>
          <p:nvPr/>
        </p:nvSpPr>
        <p:spPr>
          <a:xfrm flipV="1">
            <a:off x="19162927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38" name="Line"/>
          <p:cNvSpPr/>
          <p:nvPr/>
        </p:nvSpPr>
        <p:spPr>
          <a:xfrm>
            <a:off x="3948662" y="9262462"/>
            <a:ext cx="17122907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39" name="Line"/>
          <p:cNvSpPr/>
          <p:nvPr/>
        </p:nvSpPr>
        <p:spPr>
          <a:xfrm flipV="1">
            <a:off x="2105107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0" name="Line"/>
          <p:cNvSpPr/>
          <p:nvPr/>
        </p:nvSpPr>
        <p:spPr>
          <a:xfrm flipV="1">
            <a:off x="1726208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1" name="Line"/>
          <p:cNvSpPr/>
          <p:nvPr/>
        </p:nvSpPr>
        <p:spPr>
          <a:xfrm flipV="1">
            <a:off x="1346039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2" name="Line"/>
          <p:cNvSpPr/>
          <p:nvPr/>
        </p:nvSpPr>
        <p:spPr>
          <a:xfrm flipV="1">
            <a:off x="1536123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3" name="Line"/>
          <p:cNvSpPr/>
          <p:nvPr/>
        </p:nvSpPr>
        <p:spPr>
          <a:xfrm flipV="1">
            <a:off x="775785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4" name="Line"/>
          <p:cNvSpPr/>
          <p:nvPr/>
        </p:nvSpPr>
        <p:spPr>
          <a:xfrm flipV="1">
            <a:off x="1155954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5" name="Line"/>
          <p:cNvSpPr/>
          <p:nvPr/>
        </p:nvSpPr>
        <p:spPr>
          <a:xfrm flipV="1">
            <a:off x="965870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6" name="Line"/>
          <p:cNvSpPr/>
          <p:nvPr/>
        </p:nvSpPr>
        <p:spPr>
          <a:xfrm flipV="1">
            <a:off x="5857015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7" name="Line"/>
          <p:cNvSpPr/>
          <p:nvPr/>
        </p:nvSpPr>
        <p:spPr>
          <a:xfrm flipV="1">
            <a:off x="396886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48" name="5"/>
          <p:cNvSpPr txBox="1"/>
          <p:nvPr/>
        </p:nvSpPr>
        <p:spPr>
          <a:xfrm>
            <a:off x="1089083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5</a:t>
            </a:r>
          </a:p>
        </p:txBody>
      </p:sp>
      <p:sp>
        <p:nvSpPr>
          <p:cNvPr id="549" name="2"/>
          <p:cNvSpPr txBox="1"/>
          <p:nvPr/>
        </p:nvSpPr>
        <p:spPr>
          <a:xfrm>
            <a:off x="518195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</a:t>
            </a:r>
          </a:p>
        </p:txBody>
      </p:sp>
      <p:sp>
        <p:nvSpPr>
          <p:cNvPr id="550" name="3"/>
          <p:cNvSpPr txBox="1"/>
          <p:nvPr/>
        </p:nvSpPr>
        <p:spPr>
          <a:xfrm>
            <a:off x="707009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3</a:t>
            </a:r>
          </a:p>
        </p:txBody>
      </p:sp>
      <p:sp>
        <p:nvSpPr>
          <p:cNvPr id="551" name="4"/>
          <p:cNvSpPr txBox="1"/>
          <p:nvPr/>
        </p:nvSpPr>
        <p:spPr>
          <a:xfrm>
            <a:off x="898364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</a:t>
            </a:r>
          </a:p>
        </p:txBody>
      </p:sp>
      <p:sp>
        <p:nvSpPr>
          <p:cNvPr id="552" name="6"/>
          <p:cNvSpPr txBox="1"/>
          <p:nvPr/>
        </p:nvSpPr>
        <p:spPr>
          <a:xfrm>
            <a:off x="1279803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6</a:t>
            </a:r>
          </a:p>
        </p:txBody>
      </p:sp>
      <p:sp>
        <p:nvSpPr>
          <p:cNvPr id="553" name="10"/>
          <p:cNvSpPr txBox="1"/>
          <p:nvPr/>
        </p:nvSpPr>
        <p:spPr>
          <a:xfrm>
            <a:off x="2036966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10</a:t>
            </a:r>
          </a:p>
        </p:txBody>
      </p:sp>
      <p:sp>
        <p:nvSpPr>
          <p:cNvPr id="554" name="7"/>
          <p:cNvSpPr txBox="1"/>
          <p:nvPr/>
        </p:nvSpPr>
        <p:spPr>
          <a:xfrm>
            <a:off x="1468617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</a:t>
            </a:r>
          </a:p>
        </p:txBody>
      </p:sp>
      <p:sp>
        <p:nvSpPr>
          <p:cNvPr id="555" name="8"/>
          <p:cNvSpPr txBox="1"/>
          <p:nvPr/>
        </p:nvSpPr>
        <p:spPr>
          <a:xfrm>
            <a:off x="1657432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8</a:t>
            </a:r>
          </a:p>
        </p:txBody>
      </p:sp>
      <p:sp>
        <p:nvSpPr>
          <p:cNvPr id="556" name="9"/>
          <p:cNvSpPr txBox="1"/>
          <p:nvPr/>
        </p:nvSpPr>
        <p:spPr>
          <a:xfrm>
            <a:off x="18487866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9</a:t>
            </a:r>
          </a:p>
        </p:txBody>
      </p:sp>
      <p:sp>
        <p:nvSpPr>
          <p:cNvPr id="557" name="Choose God"/>
          <p:cNvSpPr txBox="1"/>
          <p:nvPr/>
        </p:nvSpPr>
        <p:spPr>
          <a:xfrm rot="5400000">
            <a:off x="18349972" y="5339449"/>
            <a:ext cx="7544808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Choose God</a:t>
            </a:r>
          </a:p>
        </p:txBody>
      </p:sp>
      <p:sp>
        <p:nvSpPr>
          <p:cNvPr id="558" name="Where are people on this line?"/>
          <p:cNvSpPr txBox="1"/>
          <p:nvPr/>
        </p:nvSpPr>
        <p:spPr>
          <a:xfrm>
            <a:off x="464632" y="421357"/>
            <a:ext cx="23454736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are people on this line?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Numbers Matter!"/>
          <p:cNvSpPr txBox="1">
            <a:spLocks noGrp="1"/>
          </p:cNvSpPr>
          <p:nvPr>
            <p:ph type="title"/>
          </p:nvPr>
        </p:nvSpPr>
        <p:spPr>
          <a:xfrm>
            <a:off x="2876819" y="479156"/>
            <a:ext cx="17131763" cy="29560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Numbers Matter!</a:t>
            </a:r>
          </a:p>
        </p:txBody>
      </p:sp>
      <p:pic>
        <p:nvPicPr>
          <p:cNvPr id="235" name="Screen Shot 2023-01-08 at 12.30.30 AM.png" descr="Screen Shot 2023-01-08 at 12.3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80" y="3734402"/>
            <a:ext cx="14926274" cy="907534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2020…"/>
          <p:cNvSpPr txBox="1"/>
          <p:nvPr/>
        </p:nvSpPr>
        <p:spPr>
          <a:xfrm>
            <a:off x="16072525" y="6369286"/>
            <a:ext cx="7431522" cy="380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0"/>
              <a:t>2020</a:t>
            </a:r>
            <a:r>
              <a:t> </a:t>
            </a:r>
          </a:p>
          <a:p>
            <a: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U.S. Census</a:t>
            </a:r>
          </a:p>
        </p:txBody>
      </p:sp>
      <p:sp>
        <p:nvSpPr>
          <p:cNvPr id="237" name="Rectangle"/>
          <p:cNvSpPr/>
          <p:nvPr/>
        </p:nvSpPr>
        <p:spPr>
          <a:xfrm>
            <a:off x="319962" y="11831426"/>
            <a:ext cx="15665087" cy="121659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8" name="Mil."/>
          <p:cNvSpPr txBox="1"/>
          <p:nvPr/>
        </p:nvSpPr>
        <p:spPr>
          <a:xfrm>
            <a:off x="11576658" y="11602549"/>
            <a:ext cx="1792061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Mil.</a:t>
            </a:r>
          </a:p>
        </p:txBody>
      </p:sp>
      <p:sp>
        <p:nvSpPr>
          <p:cNvPr id="239" name="GI"/>
          <p:cNvSpPr txBox="1"/>
          <p:nvPr/>
        </p:nvSpPr>
        <p:spPr>
          <a:xfrm>
            <a:off x="2562032" y="11602549"/>
            <a:ext cx="1549675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GI</a:t>
            </a:r>
          </a:p>
        </p:txBody>
      </p:sp>
      <p:sp>
        <p:nvSpPr>
          <p:cNvPr id="240" name="Z"/>
          <p:cNvSpPr txBox="1"/>
          <p:nvPr/>
        </p:nvSpPr>
        <p:spPr>
          <a:xfrm>
            <a:off x="14264447" y="11602549"/>
            <a:ext cx="1792060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Z</a:t>
            </a:r>
          </a:p>
        </p:txBody>
      </p:sp>
      <p:sp>
        <p:nvSpPr>
          <p:cNvPr id="241" name="X"/>
          <p:cNvSpPr txBox="1"/>
          <p:nvPr/>
        </p:nvSpPr>
        <p:spPr>
          <a:xfrm>
            <a:off x="9586225" y="11602549"/>
            <a:ext cx="1031205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X</a:t>
            </a:r>
          </a:p>
        </p:txBody>
      </p:sp>
      <p:sp>
        <p:nvSpPr>
          <p:cNvPr id="242" name="BB"/>
          <p:cNvSpPr txBox="1"/>
          <p:nvPr/>
        </p:nvSpPr>
        <p:spPr>
          <a:xfrm>
            <a:off x="6986252" y="11602549"/>
            <a:ext cx="1792061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BB</a:t>
            </a:r>
          </a:p>
        </p:txBody>
      </p:sp>
      <p:sp>
        <p:nvSpPr>
          <p:cNvPr id="243" name="Sil."/>
          <p:cNvSpPr txBox="1"/>
          <p:nvPr/>
        </p:nvSpPr>
        <p:spPr>
          <a:xfrm>
            <a:off x="4754549" y="11602549"/>
            <a:ext cx="1792061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Sil.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1"/>
          <p:cNvSpPr txBox="1"/>
          <p:nvPr/>
        </p:nvSpPr>
        <p:spPr>
          <a:xfrm>
            <a:off x="329380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</a:t>
            </a:r>
          </a:p>
        </p:txBody>
      </p:sp>
      <p:sp>
        <p:nvSpPr>
          <p:cNvPr id="561" name="Secular"/>
          <p:cNvSpPr txBox="1"/>
          <p:nvPr/>
        </p:nvSpPr>
        <p:spPr>
          <a:xfrm rot="16200000">
            <a:off x="197555" y="6382218"/>
            <a:ext cx="5400602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Secular</a:t>
            </a:r>
          </a:p>
        </p:txBody>
      </p:sp>
      <p:sp>
        <p:nvSpPr>
          <p:cNvPr id="562" name="Line"/>
          <p:cNvSpPr/>
          <p:nvPr/>
        </p:nvSpPr>
        <p:spPr>
          <a:xfrm flipV="1">
            <a:off x="19162927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3" name="Line"/>
          <p:cNvSpPr/>
          <p:nvPr/>
        </p:nvSpPr>
        <p:spPr>
          <a:xfrm>
            <a:off x="3948662" y="9262462"/>
            <a:ext cx="17122907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4" name="Line"/>
          <p:cNvSpPr/>
          <p:nvPr/>
        </p:nvSpPr>
        <p:spPr>
          <a:xfrm flipV="1">
            <a:off x="2105107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5" name="Line"/>
          <p:cNvSpPr/>
          <p:nvPr/>
        </p:nvSpPr>
        <p:spPr>
          <a:xfrm flipV="1">
            <a:off x="1726208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6" name="Line"/>
          <p:cNvSpPr/>
          <p:nvPr/>
        </p:nvSpPr>
        <p:spPr>
          <a:xfrm flipV="1">
            <a:off x="1346039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7" name="Line"/>
          <p:cNvSpPr/>
          <p:nvPr/>
        </p:nvSpPr>
        <p:spPr>
          <a:xfrm flipV="1">
            <a:off x="1536123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8" name="Line"/>
          <p:cNvSpPr/>
          <p:nvPr/>
        </p:nvSpPr>
        <p:spPr>
          <a:xfrm flipV="1">
            <a:off x="775785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69" name="Line"/>
          <p:cNvSpPr/>
          <p:nvPr/>
        </p:nvSpPr>
        <p:spPr>
          <a:xfrm flipV="1">
            <a:off x="1155954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0" name="Line"/>
          <p:cNvSpPr/>
          <p:nvPr/>
        </p:nvSpPr>
        <p:spPr>
          <a:xfrm flipV="1">
            <a:off x="965870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1" name="Line"/>
          <p:cNvSpPr/>
          <p:nvPr/>
        </p:nvSpPr>
        <p:spPr>
          <a:xfrm flipV="1">
            <a:off x="5857015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2" name="Line"/>
          <p:cNvSpPr/>
          <p:nvPr/>
        </p:nvSpPr>
        <p:spPr>
          <a:xfrm flipV="1">
            <a:off x="396886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73" name="5"/>
          <p:cNvSpPr txBox="1"/>
          <p:nvPr/>
        </p:nvSpPr>
        <p:spPr>
          <a:xfrm>
            <a:off x="1089083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5</a:t>
            </a:r>
          </a:p>
        </p:txBody>
      </p:sp>
      <p:sp>
        <p:nvSpPr>
          <p:cNvPr id="574" name="2"/>
          <p:cNvSpPr txBox="1"/>
          <p:nvPr/>
        </p:nvSpPr>
        <p:spPr>
          <a:xfrm>
            <a:off x="518195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</a:t>
            </a:r>
          </a:p>
        </p:txBody>
      </p:sp>
      <p:sp>
        <p:nvSpPr>
          <p:cNvPr id="575" name="3"/>
          <p:cNvSpPr txBox="1"/>
          <p:nvPr/>
        </p:nvSpPr>
        <p:spPr>
          <a:xfrm>
            <a:off x="707009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3</a:t>
            </a:r>
          </a:p>
        </p:txBody>
      </p:sp>
      <p:sp>
        <p:nvSpPr>
          <p:cNvPr id="576" name="4"/>
          <p:cNvSpPr txBox="1"/>
          <p:nvPr/>
        </p:nvSpPr>
        <p:spPr>
          <a:xfrm>
            <a:off x="898364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</a:t>
            </a:r>
          </a:p>
        </p:txBody>
      </p:sp>
      <p:sp>
        <p:nvSpPr>
          <p:cNvPr id="577" name="6"/>
          <p:cNvSpPr txBox="1"/>
          <p:nvPr/>
        </p:nvSpPr>
        <p:spPr>
          <a:xfrm>
            <a:off x="1279803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6</a:t>
            </a:r>
          </a:p>
        </p:txBody>
      </p:sp>
      <p:sp>
        <p:nvSpPr>
          <p:cNvPr id="578" name="10"/>
          <p:cNvSpPr txBox="1"/>
          <p:nvPr/>
        </p:nvSpPr>
        <p:spPr>
          <a:xfrm>
            <a:off x="2036966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10</a:t>
            </a:r>
          </a:p>
        </p:txBody>
      </p:sp>
      <p:sp>
        <p:nvSpPr>
          <p:cNvPr id="579" name="7"/>
          <p:cNvSpPr txBox="1"/>
          <p:nvPr/>
        </p:nvSpPr>
        <p:spPr>
          <a:xfrm>
            <a:off x="1468617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</a:t>
            </a:r>
          </a:p>
        </p:txBody>
      </p:sp>
      <p:sp>
        <p:nvSpPr>
          <p:cNvPr id="580" name="8"/>
          <p:cNvSpPr txBox="1"/>
          <p:nvPr/>
        </p:nvSpPr>
        <p:spPr>
          <a:xfrm>
            <a:off x="1657432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8</a:t>
            </a:r>
          </a:p>
        </p:txBody>
      </p:sp>
      <p:sp>
        <p:nvSpPr>
          <p:cNvPr id="581" name="9"/>
          <p:cNvSpPr txBox="1"/>
          <p:nvPr/>
        </p:nvSpPr>
        <p:spPr>
          <a:xfrm>
            <a:off x="18487866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9</a:t>
            </a:r>
          </a:p>
        </p:txBody>
      </p:sp>
      <p:sp>
        <p:nvSpPr>
          <p:cNvPr id="582" name="Choose God"/>
          <p:cNvSpPr txBox="1"/>
          <p:nvPr/>
        </p:nvSpPr>
        <p:spPr>
          <a:xfrm rot="5400000">
            <a:off x="18349972" y="5339449"/>
            <a:ext cx="7544808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Choose God</a:t>
            </a:r>
          </a:p>
        </p:txBody>
      </p:sp>
      <p:pic>
        <p:nvPicPr>
          <p:cNvPr id="583" name="Screen Shot 2023-01-09 at 1.46.08 AM.png" descr="Screen Shot 2023-01-09 at 1.46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9527" y="5332821"/>
            <a:ext cx="1190116" cy="2442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23-01-09 at 1.46.19 AM.png" descr="Screen Shot 2023-01-09 at 1.46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150" y="5332821"/>
            <a:ext cx="1190116" cy="2442868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Where people are in a Christian culture"/>
          <p:cNvSpPr txBox="1"/>
          <p:nvPr/>
        </p:nvSpPr>
        <p:spPr>
          <a:xfrm>
            <a:off x="464632" y="421357"/>
            <a:ext cx="23454736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people are in a Christian culture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1"/>
          <p:cNvSpPr txBox="1"/>
          <p:nvPr/>
        </p:nvSpPr>
        <p:spPr>
          <a:xfrm>
            <a:off x="329380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</a:t>
            </a:r>
          </a:p>
        </p:txBody>
      </p:sp>
      <p:sp>
        <p:nvSpPr>
          <p:cNvPr id="588" name="Secular"/>
          <p:cNvSpPr txBox="1"/>
          <p:nvPr/>
        </p:nvSpPr>
        <p:spPr>
          <a:xfrm rot="16200000">
            <a:off x="197555" y="6382218"/>
            <a:ext cx="5400602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Secular</a:t>
            </a:r>
          </a:p>
        </p:txBody>
      </p:sp>
      <p:sp>
        <p:nvSpPr>
          <p:cNvPr id="589" name="Line"/>
          <p:cNvSpPr/>
          <p:nvPr/>
        </p:nvSpPr>
        <p:spPr>
          <a:xfrm flipV="1">
            <a:off x="19162927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0" name="Line"/>
          <p:cNvSpPr/>
          <p:nvPr/>
        </p:nvSpPr>
        <p:spPr>
          <a:xfrm>
            <a:off x="3948662" y="9262462"/>
            <a:ext cx="17122907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1" name="Line"/>
          <p:cNvSpPr/>
          <p:nvPr/>
        </p:nvSpPr>
        <p:spPr>
          <a:xfrm flipV="1">
            <a:off x="2105107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2" name="Line"/>
          <p:cNvSpPr/>
          <p:nvPr/>
        </p:nvSpPr>
        <p:spPr>
          <a:xfrm flipV="1">
            <a:off x="1726208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3" name="Line"/>
          <p:cNvSpPr/>
          <p:nvPr/>
        </p:nvSpPr>
        <p:spPr>
          <a:xfrm flipV="1">
            <a:off x="1346039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4" name="Line"/>
          <p:cNvSpPr/>
          <p:nvPr/>
        </p:nvSpPr>
        <p:spPr>
          <a:xfrm flipV="1">
            <a:off x="1536123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5" name="Line"/>
          <p:cNvSpPr/>
          <p:nvPr/>
        </p:nvSpPr>
        <p:spPr>
          <a:xfrm flipV="1">
            <a:off x="775785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6" name="Line"/>
          <p:cNvSpPr/>
          <p:nvPr/>
        </p:nvSpPr>
        <p:spPr>
          <a:xfrm flipV="1">
            <a:off x="1155954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7" name="Line"/>
          <p:cNvSpPr/>
          <p:nvPr/>
        </p:nvSpPr>
        <p:spPr>
          <a:xfrm flipV="1">
            <a:off x="965870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8" name="Line"/>
          <p:cNvSpPr/>
          <p:nvPr/>
        </p:nvSpPr>
        <p:spPr>
          <a:xfrm flipV="1">
            <a:off x="5857015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99" name="Line"/>
          <p:cNvSpPr/>
          <p:nvPr/>
        </p:nvSpPr>
        <p:spPr>
          <a:xfrm flipV="1">
            <a:off x="396886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00" name="5"/>
          <p:cNvSpPr txBox="1"/>
          <p:nvPr/>
        </p:nvSpPr>
        <p:spPr>
          <a:xfrm>
            <a:off x="1089083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5</a:t>
            </a:r>
          </a:p>
        </p:txBody>
      </p:sp>
      <p:sp>
        <p:nvSpPr>
          <p:cNvPr id="601" name="2"/>
          <p:cNvSpPr txBox="1"/>
          <p:nvPr/>
        </p:nvSpPr>
        <p:spPr>
          <a:xfrm>
            <a:off x="518195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</a:t>
            </a:r>
          </a:p>
        </p:txBody>
      </p:sp>
      <p:sp>
        <p:nvSpPr>
          <p:cNvPr id="602" name="3"/>
          <p:cNvSpPr txBox="1"/>
          <p:nvPr/>
        </p:nvSpPr>
        <p:spPr>
          <a:xfrm>
            <a:off x="707009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3</a:t>
            </a:r>
          </a:p>
        </p:txBody>
      </p:sp>
      <p:sp>
        <p:nvSpPr>
          <p:cNvPr id="603" name="4"/>
          <p:cNvSpPr txBox="1"/>
          <p:nvPr/>
        </p:nvSpPr>
        <p:spPr>
          <a:xfrm>
            <a:off x="898364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</a:t>
            </a:r>
          </a:p>
        </p:txBody>
      </p:sp>
      <p:sp>
        <p:nvSpPr>
          <p:cNvPr id="604" name="6"/>
          <p:cNvSpPr txBox="1"/>
          <p:nvPr/>
        </p:nvSpPr>
        <p:spPr>
          <a:xfrm>
            <a:off x="1279803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6</a:t>
            </a:r>
          </a:p>
        </p:txBody>
      </p:sp>
      <p:sp>
        <p:nvSpPr>
          <p:cNvPr id="605" name="10"/>
          <p:cNvSpPr txBox="1"/>
          <p:nvPr/>
        </p:nvSpPr>
        <p:spPr>
          <a:xfrm>
            <a:off x="2036966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10</a:t>
            </a:r>
          </a:p>
        </p:txBody>
      </p:sp>
      <p:sp>
        <p:nvSpPr>
          <p:cNvPr id="606" name="7"/>
          <p:cNvSpPr txBox="1"/>
          <p:nvPr/>
        </p:nvSpPr>
        <p:spPr>
          <a:xfrm>
            <a:off x="1468617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</a:t>
            </a:r>
          </a:p>
        </p:txBody>
      </p:sp>
      <p:sp>
        <p:nvSpPr>
          <p:cNvPr id="607" name="8"/>
          <p:cNvSpPr txBox="1"/>
          <p:nvPr/>
        </p:nvSpPr>
        <p:spPr>
          <a:xfrm>
            <a:off x="1657432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8</a:t>
            </a:r>
          </a:p>
        </p:txBody>
      </p:sp>
      <p:sp>
        <p:nvSpPr>
          <p:cNvPr id="608" name="9"/>
          <p:cNvSpPr txBox="1"/>
          <p:nvPr/>
        </p:nvSpPr>
        <p:spPr>
          <a:xfrm>
            <a:off x="18487866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9</a:t>
            </a:r>
          </a:p>
        </p:txBody>
      </p:sp>
      <p:sp>
        <p:nvSpPr>
          <p:cNvPr id="609" name="Choose God"/>
          <p:cNvSpPr txBox="1"/>
          <p:nvPr/>
        </p:nvSpPr>
        <p:spPr>
          <a:xfrm rot="5400000">
            <a:off x="18413472" y="5339449"/>
            <a:ext cx="7544808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Choose God</a:t>
            </a:r>
          </a:p>
        </p:txBody>
      </p:sp>
      <p:pic>
        <p:nvPicPr>
          <p:cNvPr id="610" name="Screen Shot 2023-01-09 at 1.46.08 AM.png" descr="Screen Shot 2023-01-09 at 1.46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742" y="5332821"/>
            <a:ext cx="1190116" cy="2442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Screen Shot 2023-01-09 at 1.46.19 AM.png" descr="Screen Shot 2023-01-09 at 1.46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1524" y="5332821"/>
            <a:ext cx="1190116" cy="2442869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Where people are in a Christian culture"/>
          <p:cNvSpPr txBox="1"/>
          <p:nvPr/>
        </p:nvSpPr>
        <p:spPr>
          <a:xfrm>
            <a:off x="464632" y="421357"/>
            <a:ext cx="23454736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people are in a Christian culture</a:t>
            </a:r>
          </a:p>
        </p:txBody>
      </p:sp>
      <p:sp>
        <p:nvSpPr>
          <p:cNvPr id="613" name="Move 1-2 spots to the right for baptism"/>
          <p:cNvSpPr txBox="1"/>
          <p:nvPr/>
        </p:nvSpPr>
        <p:spPr>
          <a:xfrm>
            <a:off x="464632" y="10890811"/>
            <a:ext cx="23454736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Move 1-2 spots to the right for baptism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1"/>
          <p:cNvSpPr txBox="1"/>
          <p:nvPr/>
        </p:nvSpPr>
        <p:spPr>
          <a:xfrm>
            <a:off x="329380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</a:t>
            </a:r>
          </a:p>
        </p:txBody>
      </p:sp>
      <p:sp>
        <p:nvSpPr>
          <p:cNvPr id="616" name="Secular"/>
          <p:cNvSpPr txBox="1"/>
          <p:nvPr/>
        </p:nvSpPr>
        <p:spPr>
          <a:xfrm rot="16200000">
            <a:off x="197555" y="6382218"/>
            <a:ext cx="5400602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Secular</a:t>
            </a:r>
          </a:p>
        </p:txBody>
      </p:sp>
      <p:sp>
        <p:nvSpPr>
          <p:cNvPr id="617" name="Line"/>
          <p:cNvSpPr/>
          <p:nvPr/>
        </p:nvSpPr>
        <p:spPr>
          <a:xfrm flipV="1">
            <a:off x="19162927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18" name="Line"/>
          <p:cNvSpPr/>
          <p:nvPr/>
        </p:nvSpPr>
        <p:spPr>
          <a:xfrm>
            <a:off x="3948662" y="9262462"/>
            <a:ext cx="17122907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19" name="Line"/>
          <p:cNvSpPr/>
          <p:nvPr/>
        </p:nvSpPr>
        <p:spPr>
          <a:xfrm flipV="1">
            <a:off x="2105107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0" name="Line"/>
          <p:cNvSpPr/>
          <p:nvPr/>
        </p:nvSpPr>
        <p:spPr>
          <a:xfrm flipV="1">
            <a:off x="1726208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1" name="Line"/>
          <p:cNvSpPr/>
          <p:nvPr/>
        </p:nvSpPr>
        <p:spPr>
          <a:xfrm flipV="1">
            <a:off x="1346039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2" name="Line"/>
          <p:cNvSpPr/>
          <p:nvPr/>
        </p:nvSpPr>
        <p:spPr>
          <a:xfrm flipV="1">
            <a:off x="1536123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3" name="Line"/>
          <p:cNvSpPr/>
          <p:nvPr/>
        </p:nvSpPr>
        <p:spPr>
          <a:xfrm flipV="1">
            <a:off x="775785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4" name="Line"/>
          <p:cNvSpPr/>
          <p:nvPr/>
        </p:nvSpPr>
        <p:spPr>
          <a:xfrm flipV="1">
            <a:off x="1155954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5" name="Line"/>
          <p:cNvSpPr/>
          <p:nvPr/>
        </p:nvSpPr>
        <p:spPr>
          <a:xfrm flipV="1">
            <a:off x="965870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6" name="Line"/>
          <p:cNvSpPr/>
          <p:nvPr/>
        </p:nvSpPr>
        <p:spPr>
          <a:xfrm flipV="1">
            <a:off x="5857015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7" name="Line"/>
          <p:cNvSpPr/>
          <p:nvPr/>
        </p:nvSpPr>
        <p:spPr>
          <a:xfrm flipV="1">
            <a:off x="396886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28" name="5"/>
          <p:cNvSpPr txBox="1"/>
          <p:nvPr/>
        </p:nvSpPr>
        <p:spPr>
          <a:xfrm>
            <a:off x="1089083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5</a:t>
            </a:r>
          </a:p>
        </p:txBody>
      </p:sp>
      <p:sp>
        <p:nvSpPr>
          <p:cNvPr id="629" name="2"/>
          <p:cNvSpPr txBox="1"/>
          <p:nvPr/>
        </p:nvSpPr>
        <p:spPr>
          <a:xfrm>
            <a:off x="518195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</a:t>
            </a:r>
          </a:p>
        </p:txBody>
      </p:sp>
      <p:sp>
        <p:nvSpPr>
          <p:cNvPr id="630" name="3"/>
          <p:cNvSpPr txBox="1"/>
          <p:nvPr/>
        </p:nvSpPr>
        <p:spPr>
          <a:xfrm>
            <a:off x="707009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3</a:t>
            </a:r>
          </a:p>
        </p:txBody>
      </p:sp>
      <p:sp>
        <p:nvSpPr>
          <p:cNvPr id="631" name="4"/>
          <p:cNvSpPr txBox="1"/>
          <p:nvPr/>
        </p:nvSpPr>
        <p:spPr>
          <a:xfrm>
            <a:off x="898364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</a:t>
            </a:r>
          </a:p>
        </p:txBody>
      </p:sp>
      <p:sp>
        <p:nvSpPr>
          <p:cNvPr id="632" name="6"/>
          <p:cNvSpPr txBox="1"/>
          <p:nvPr/>
        </p:nvSpPr>
        <p:spPr>
          <a:xfrm>
            <a:off x="1279803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6</a:t>
            </a:r>
          </a:p>
        </p:txBody>
      </p:sp>
      <p:sp>
        <p:nvSpPr>
          <p:cNvPr id="633" name="10"/>
          <p:cNvSpPr txBox="1"/>
          <p:nvPr/>
        </p:nvSpPr>
        <p:spPr>
          <a:xfrm>
            <a:off x="2036966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10</a:t>
            </a:r>
          </a:p>
        </p:txBody>
      </p:sp>
      <p:sp>
        <p:nvSpPr>
          <p:cNvPr id="634" name="7"/>
          <p:cNvSpPr txBox="1"/>
          <p:nvPr/>
        </p:nvSpPr>
        <p:spPr>
          <a:xfrm>
            <a:off x="1468617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</a:t>
            </a:r>
          </a:p>
        </p:txBody>
      </p:sp>
      <p:sp>
        <p:nvSpPr>
          <p:cNvPr id="635" name="8"/>
          <p:cNvSpPr txBox="1"/>
          <p:nvPr/>
        </p:nvSpPr>
        <p:spPr>
          <a:xfrm>
            <a:off x="1657432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8</a:t>
            </a:r>
          </a:p>
        </p:txBody>
      </p:sp>
      <p:sp>
        <p:nvSpPr>
          <p:cNvPr id="636" name="9"/>
          <p:cNvSpPr txBox="1"/>
          <p:nvPr/>
        </p:nvSpPr>
        <p:spPr>
          <a:xfrm>
            <a:off x="18487866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9</a:t>
            </a:r>
          </a:p>
        </p:txBody>
      </p:sp>
      <p:sp>
        <p:nvSpPr>
          <p:cNvPr id="637" name="Choose God"/>
          <p:cNvSpPr txBox="1"/>
          <p:nvPr/>
        </p:nvSpPr>
        <p:spPr>
          <a:xfrm rot="5400000">
            <a:off x="18349972" y="5339449"/>
            <a:ext cx="7544808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Choose God</a:t>
            </a:r>
          </a:p>
        </p:txBody>
      </p:sp>
      <p:pic>
        <p:nvPicPr>
          <p:cNvPr id="638" name="Screen Shot 2023-01-09 at 1.46.08 AM.png" descr="Screen Shot 2023-01-09 at 1.46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1" y="5636566"/>
            <a:ext cx="1190116" cy="2442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Screen Shot 2023-01-09 at 1.46.19 AM.png" descr="Screen Shot 2023-01-09 at 1.46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961" y="5636566"/>
            <a:ext cx="1190116" cy="2442868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Where people are in a secular culture"/>
          <p:cNvSpPr txBox="1"/>
          <p:nvPr/>
        </p:nvSpPr>
        <p:spPr>
          <a:xfrm>
            <a:off x="464632" y="421357"/>
            <a:ext cx="23454736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people are in a secular culture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1"/>
          <p:cNvSpPr txBox="1"/>
          <p:nvPr/>
        </p:nvSpPr>
        <p:spPr>
          <a:xfrm>
            <a:off x="329380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</a:t>
            </a:r>
          </a:p>
        </p:txBody>
      </p:sp>
      <p:sp>
        <p:nvSpPr>
          <p:cNvPr id="643" name="Secular"/>
          <p:cNvSpPr txBox="1"/>
          <p:nvPr/>
        </p:nvSpPr>
        <p:spPr>
          <a:xfrm rot="16200000">
            <a:off x="197555" y="6382218"/>
            <a:ext cx="5400602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Secular</a:t>
            </a:r>
          </a:p>
        </p:txBody>
      </p:sp>
      <p:sp>
        <p:nvSpPr>
          <p:cNvPr id="644" name="Line"/>
          <p:cNvSpPr/>
          <p:nvPr/>
        </p:nvSpPr>
        <p:spPr>
          <a:xfrm flipV="1">
            <a:off x="19162927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45" name="Line"/>
          <p:cNvSpPr/>
          <p:nvPr/>
        </p:nvSpPr>
        <p:spPr>
          <a:xfrm>
            <a:off x="3948662" y="9262462"/>
            <a:ext cx="17122907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46" name="Line"/>
          <p:cNvSpPr/>
          <p:nvPr/>
        </p:nvSpPr>
        <p:spPr>
          <a:xfrm flipV="1">
            <a:off x="2105107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47" name="Line"/>
          <p:cNvSpPr/>
          <p:nvPr/>
        </p:nvSpPr>
        <p:spPr>
          <a:xfrm flipV="1">
            <a:off x="1726208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48" name="Line"/>
          <p:cNvSpPr/>
          <p:nvPr/>
        </p:nvSpPr>
        <p:spPr>
          <a:xfrm flipV="1">
            <a:off x="13460393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49" name="Line"/>
          <p:cNvSpPr/>
          <p:nvPr/>
        </p:nvSpPr>
        <p:spPr>
          <a:xfrm flipV="1">
            <a:off x="1536123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0" name="Line"/>
          <p:cNvSpPr/>
          <p:nvPr/>
        </p:nvSpPr>
        <p:spPr>
          <a:xfrm flipV="1">
            <a:off x="7757858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1" name="Line"/>
          <p:cNvSpPr/>
          <p:nvPr/>
        </p:nvSpPr>
        <p:spPr>
          <a:xfrm flipV="1">
            <a:off x="1155954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2" name="Line"/>
          <p:cNvSpPr/>
          <p:nvPr/>
        </p:nvSpPr>
        <p:spPr>
          <a:xfrm flipV="1">
            <a:off x="9658704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3" name="Line"/>
          <p:cNvSpPr/>
          <p:nvPr/>
        </p:nvSpPr>
        <p:spPr>
          <a:xfrm flipV="1">
            <a:off x="5857015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4" name="Line"/>
          <p:cNvSpPr/>
          <p:nvPr/>
        </p:nvSpPr>
        <p:spPr>
          <a:xfrm flipV="1">
            <a:off x="3968869" y="8375270"/>
            <a:ext cx="1" cy="914456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55" name="5"/>
          <p:cNvSpPr txBox="1"/>
          <p:nvPr/>
        </p:nvSpPr>
        <p:spPr>
          <a:xfrm>
            <a:off x="1089083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5</a:t>
            </a:r>
          </a:p>
        </p:txBody>
      </p:sp>
      <p:sp>
        <p:nvSpPr>
          <p:cNvPr id="656" name="2"/>
          <p:cNvSpPr txBox="1"/>
          <p:nvPr/>
        </p:nvSpPr>
        <p:spPr>
          <a:xfrm>
            <a:off x="518195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2</a:t>
            </a:r>
          </a:p>
        </p:txBody>
      </p:sp>
      <p:sp>
        <p:nvSpPr>
          <p:cNvPr id="657" name="3"/>
          <p:cNvSpPr txBox="1"/>
          <p:nvPr/>
        </p:nvSpPr>
        <p:spPr>
          <a:xfrm>
            <a:off x="7070098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3</a:t>
            </a:r>
          </a:p>
        </p:txBody>
      </p:sp>
      <p:sp>
        <p:nvSpPr>
          <p:cNvPr id="658" name="4"/>
          <p:cNvSpPr txBox="1"/>
          <p:nvPr/>
        </p:nvSpPr>
        <p:spPr>
          <a:xfrm>
            <a:off x="898364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4</a:t>
            </a:r>
          </a:p>
        </p:txBody>
      </p:sp>
      <p:sp>
        <p:nvSpPr>
          <p:cNvPr id="659" name="6"/>
          <p:cNvSpPr txBox="1"/>
          <p:nvPr/>
        </p:nvSpPr>
        <p:spPr>
          <a:xfrm>
            <a:off x="1279803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6</a:t>
            </a:r>
          </a:p>
        </p:txBody>
      </p:sp>
      <p:sp>
        <p:nvSpPr>
          <p:cNvPr id="660" name="10"/>
          <p:cNvSpPr txBox="1"/>
          <p:nvPr/>
        </p:nvSpPr>
        <p:spPr>
          <a:xfrm>
            <a:off x="20369662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10</a:t>
            </a:r>
          </a:p>
        </p:txBody>
      </p:sp>
      <p:sp>
        <p:nvSpPr>
          <p:cNvPr id="661" name="7"/>
          <p:cNvSpPr txBox="1"/>
          <p:nvPr/>
        </p:nvSpPr>
        <p:spPr>
          <a:xfrm>
            <a:off x="14686177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7</a:t>
            </a:r>
          </a:p>
        </p:txBody>
      </p:sp>
      <p:sp>
        <p:nvSpPr>
          <p:cNvPr id="662" name="8"/>
          <p:cNvSpPr txBox="1"/>
          <p:nvPr/>
        </p:nvSpPr>
        <p:spPr>
          <a:xfrm>
            <a:off x="16574323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8</a:t>
            </a:r>
          </a:p>
        </p:txBody>
      </p:sp>
      <p:sp>
        <p:nvSpPr>
          <p:cNvPr id="663" name="9"/>
          <p:cNvSpPr txBox="1"/>
          <p:nvPr/>
        </p:nvSpPr>
        <p:spPr>
          <a:xfrm>
            <a:off x="18487866" y="8986650"/>
            <a:ext cx="1350124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9</a:t>
            </a:r>
          </a:p>
        </p:txBody>
      </p:sp>
      <p:sp>
        <p:nvSpPr>
          <p:cNvPr id="664" name="Choose God"/>
          <p:cNvSpPr txBox="1"/>
          <p:nvPr/>
        </p:nvSpPr>
        <p:spPr>
          <a:xfrm rot="5400000">
            <a:off x="18349972" y="5339449"/>
            <a:ext cx="7544808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Choose God</a:t>
            </a:r>
          </a:p>
        </p:txBody>
      </p:sp>
      <p:pic>
        <p:nvPicPr>
          <p:cNvPr id="665" name="Screen Shot 2023-01-09 at 1.46.08 AM.png" descr="Screen Shot 2023-01-09 at 1.46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491" y="5636566"/>
            <a:ext cx="1190116" cy="2442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Screen Shot 2023-01-09 at 1.46.19 AM.png" descr="Screen Shot 2023-01-09 at 1.46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1" y="5636566"/>
            <a:ext cx="1190116" cy="2442868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Where people are in a secular culture"/>
          <p:cNvSpPr txBox="1"/>
          <p:nvPr/>
        </p:nvSpPr>
        <p:spPr>
          <a:xfrm>
            <a:off x="464632" y="421357"/>
            <a:ext cx="23454736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Where people are in a secular culture</a:t>
            </a:r>
          </a:p>
        </p:txBody>
      </p:sp>
      <p:sp>
        <p:nvSpPr>
          <p:cNvPr id="668" name="Move 1-2 spots to the right is good, but not far enough for a baptism"/>
          <p:cNvSpPr txBox="1"/>
          <p:nvPr/>
        </p:nvSpPr>
        <p:spPr>
          <a:xfrm>
            <a:off x="464632" y="10445491"/>
            <a:ext cx="23454736" cy="311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Move 1-2 spots to the right is good, but not far enough for a baptism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he challenge of…"/>
          <p:cNvSpPr txBox="1"/>
          <p:nvPr/>
        </p:nvSpPr>
        <p:spPr>
          <a:xfrm>
            <a:off x="1583406" y="990869"/>
            <a:ext cx="21217188" cy="1173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The challenge of </a:t>
            </a:r>
          </a:p>
          <a:p>
            <a:pPr algn="ctr" defTabSz="821531">
              <a:defRPr sz="16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 who attend</a:t>
            </a:r>
          </a:p>
          <a:p>
            <a:pPr algn="ctr" defTabSz="821531">
              <a:defRPr sz="1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versus </a:t>
            </a:r>
          </a:p>
          <a:p>
            <a:pPr algn="ctr" defTabSz="821531">
              <a:defRPr sz="16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the young </a:t>
            </a:r>
          </a:p>
          <a:p>
            <a:pPr algn="ctr" defTabSz="821531">
              <a:defRPr sz="16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who don’t attend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Make church appeal to…"/>
          <p:cNvSpPr txBox="1"/>
          <p:nvPr/>
        </p:nvSpPr>
        <p:spPr>
          <a:xfrm>
            <a:off x="13688" y="2194873"/>
            <a:ext cx="9225354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 who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the young)</a:t>
            </a:r>
          </a:p>
        </p:txBody>
      </p:sp>
      <p:sp>
        <p:nvSpPr>
          <p:cNvPr id="673" name="OPTION 1"/>
          <p:cNvSpPr txBox="1"/>
          <p:nvPr/>
        </p:nvSpPr>
        <p:spPr>
          <a:xfrm>
            <a:off x="876407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1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Make church appeal to…"/>
          <p:cNvSpPr txBox="1"/>
          <p:nvPr/>
        </p:nvSpPr>
        <p:spPr>
          <a:xfrm>
            <a:off x="13688" y="2194873"/>
            <a:ext cx="9225354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 who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the young)</a:t>
            </a:r>
          </a:p>
        </p:txBody>
      </p:sp>
      <p:sp>
        <p:nvSpPr>
          <p:cNvPr id="676" name="Make church appeal to…"/>
          <p:cNvSpPr txBox="1"/>
          <p:nvPr/>
        </p:nvSpPr>
        <p:spPr>
          <a:xfrm>
            <a:off x="13138373" y="2400819"/>
            <a:ext cx="10961217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the young 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who don’t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old)</a:t>
            </a:r>
          </a:p>
        </p:txBody>
      </p:sp>
      <p:sp>
        <p:nvSpPr>
          <p:cNvPr id="677" name="OPTION 1"/>
          <p:cNvSpPr txBox="1"/>
          <p:nvPr/>
        </p:nvSpPr>
        <p:spPr>
          <a:xfrm>
            <a:off x="876407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1</a:t>
            </a:r>
          </a:p>
        </p:txBody>
      </p:sp>
      <p:sp>
        <p:nvSpPr>
          <p:cNvPr id="678" name="OPTION 2"/>
          <p:cNvSpPr txBox="1"/>
          <p:nvPr/>
        </p:nvSpPr>
        <p:spPr>
          <a:xfrm>
            <a:off x="14869022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2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Make church appeal to…"/>
          <p:cNvSpPr txBox="1"/>
          <p:nvPr/>
        </p:nvSpPr>
        <p:spPr>
          <a:xfrm>
            <a:off x="13688" y="2194873"/>
            <a:ext cx="9225354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 who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the young)</a:t>
            </a:r>
          </a:p>
        </p:txBody>
      </p:sp>
      <p:sp>
        <p:nvSpPr>
          <p:cNvPr id="681" name="Make church appeal to…"/>
          <p:cNvSpPr txBox="1"/>
          <p:nvPr/>
        </p:nvSpPr>
        <p:spPr>
          <a:xfrm>
            <a:off x="13138373" y="2400819"/>
            <a:ext cx="10961217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the young 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who don’t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old)</a:t>
            </a:r>
          </a:p>
        </p:txBody>
      </p:sp>
      <p:sp>
        <p:nvSpPr>
          <p:cNvPr id="682" name="OPTION 1"/>
          <p:cNvSpPr txBox="1"/>
          <p:nvPr/>
        </p:nvSpPr>
        <p:spPr>
          <a:xfrm>
            <a:off x="876407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1</a:t>
            </a:r>
          </a:p>
        </p:txBody>
      </p:sp>
      <p:sp>
        <p:nvSpPr>
          <p:cNvPr id="683" name="OPTION 2"/>
          <p:cNvSpPr txBox="1"/>
          <p:nvPr/>
        </p:nvSpPr>
        <p:spPr>
          <a:xfrm>
            <a:off x="14869022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2</a:t>
            </a:r>
          </a:p>
        </p:txBody>
      </p:sp>
      <p:sp>
        <p:nvSpPr>
          <p:cNvPr id="684" name="4…"/>
          <p:cNvSpPr txBox="1"/>
          <p:nvPr/>
        </p:nvSpPr>
        <p:spPr>
          <a:xfrm>
            <a:off x="10120819" y="814735"/>
            <a:ext cx="2135777" cy="1158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</a:t>
            </a:r>
          </a:p>
          <a:p>
            <a:pPr algn="ctr" defTabSz="821531">
              <a:defRPr sz="5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4…"/>
          <p:cNvSpPr txBox="1"/>
          <p:nvPr/>
        </p:nvSpPr>
        <p:spPr>
          <a:xfrm>
            <a:off x="1135527" y="586847"/>
            <a:ext cx="2135776" cy="1158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</a:t>
            </a:r>
          </a:p>
          <a:p>
            <a:pPr algn="ctr" defTabSz="821531">
              <a:defRPr sz="5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</a:p>
        </p:txBody>
      </p:sp>
      <p:sp>
        <p:nvSpPr>
          <p:cNvPr id="687" name="1. Boomer…"/>
          <p:cNvSpPr txBox="1"/>
          <p:nvPr/>
        </p:nvSpPr>
        <p:spPr>
          <a:xfrm>
            <a:off x="7761684" y="2603283"/>
            <a:ext cx="8860631" cy="817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1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1. Boomer</a:t>
            </a:r>
          </a:p>
          <a:p>
            <a:pPr defTabSz="821531">
              <a:spcBef>
                <a:spcPts val="2000"/>
              </a:spcBef>
              <a:defRPr sz="1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2. Gen X</a:t>
            </a:r>
          </a:p>
          <a:p>
            <a:pPr defTabSz="821531">
              <a:spcBef>
                <a:spcPts val="2000"/>
              </a:spcBef>
              <a:defRPr sz="1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Millennial</a:t>
            </a:r>
          </a:p>
          <a:p>
            <a:pPr defTabSz="821531">
              <a:spcBef>
                <a:spcPts val="2000"/>
              </a:spcBef>
              <a:defRPr sz="1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4. Gen Z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Make church appeal to…"/>
          <p:cNvSpPr txBox="1"/>
          <p:nvPr/>
        </p:nvSpPr>
        <p:spPr>
          <a:xfrm>
            <a:off x="13688" y="2194873"/>
            <a:ext cx="9225354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 who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the young)</a:t>
            </a:r>
          </a:p>
        </p:txBody>
      </p:sp>
      <p:sp>
        <p:nvSpPr>
          <p:cNvPr id="690" name="Make church appeal to…"/>
          <p:cNvSpPr txBox="1"/>
          <p:nvPr/>
        </p:nvSpPr>
        <p:spPr>
          <a:xfrm>
            <a:off x="13138373" y="2400819"/>
            <a:ext cx="10961217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the young 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who don’t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old)</a:t>
            </a:r>
          </a:p>
        </p:txBody>
      </p:sp>
      <p:sp>
        <p:nvSpPr>
          <p:cNvPr id="691" name="OPTION 1"/>
          <p:cNvSpPr txBox="1"/>
          <p:nvPr/>
        </p:nvSpPr>
        <p:spPr>
          <a:xfrm>
            <a:off x="876407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1</a:t>
            </a:r>
          </a:p>
        </p:txBody>
      </p:sp>
      <p:sp>
        <p:nvSpPr>
          <p:cNvPr id="692" name="OPTION 2"/>
          <p:cNvSpPr txBox="1"/>
          <p:nvPr/>
        </p:nvSpPr>
        <p:spPr>
          <a:xfrm>
            <a:off x="14869022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2</a:t>
            </a:r>
          </a:p>
        </p:txBody>
      </p:sp>
      <p:sp>
        <p:nvSpPr>
          <p:cNvPr id="693" name="4…"/>
          <p:cNvSpPr txBox="1"/>
          <p:nvPr/>
        </p:nvSpPr>
        <p:spPr>
          <a:xfrm>
            <a:off x="10120819" y="814735"/>
            <a:ext cx="2135777" cy="1158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</a:t>
            </a:r>
          </a:p>
          <a:p>
            <a:pPr algn="ctr" defTabSz="821531">
              <a:defRPr sz="5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ritique of Generational Theory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Critique of Generational Theory</a:t>
            </a:r>
          </a:p>
        </p:txBody>
      </p:sp>
      <p:sp>
        <p:nvSpPr>
          <p:cNvPr id="246" name="Cherry-picking examples…"/>
          <p:cNvSpPr txBox="1"/>
          <p:nvPr/>
        </p:nvSpPr>
        <p:spPr>
          <a:xfrm>
            <a:off x="1045594" y="3935413"/>
            <a:ext cx="23725249" cy="818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3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Cherry-picking examples</a:t>
            </a:r>
          </a:p>
          <a:p>
            <a:pPr defTabSz="821531">
              <a:defRPr sz="13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Primarily for niche marketing</a:t>
            </a:r>
          </a:p>
          <a:p>
            <a:pPr defTabSz="821531">
              <a:defRPr sz="13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U.S.–centric, white</a:t>
            </a:r>
          </a:p>
          <a:p>
            <a:pPr defTabSz="821531">
              <a:defRPr sz="13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makes a “generation”?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Make church appeal to…"/>
          <p:cNvSpPr txBox="1"/>
          <p:nvPr/>
        </p:nvSpPr>
        <p:spPr>
          <a:xfrm>
            <a:off x="13688" y="2194873"/>
            <a:ext cx="9225354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 who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the young)</a:t>
            </a:r>
          </a:p>
        </p:txBody>
      </p:sp>
      <p:sp>
        <p:nvSpPr>
          <p:cNvPr id="696" name="Make church appeal to…"/>
          <p:cNvSpPr txBox="1"/>
          <p:nvPr/>
        </p:nvSpPr>
        <p:spPr>
          <a:xfrm>
            <a:off x="13138373" y="2400819"/>
            <a:ext cx="10961217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Make church appeal to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the young </a:t>
            </a:r>
          </a:p>
          <a:p>
            <a:pPr algn="ctr" defTabSz="821531">
              <a:defRPr sz="10000">
                <a:solidFill>
                  <a:schemeClr val="accent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who don’t attend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(alienate </a:t>
            </a:r>
          </a:p>
          <a:p>
            <a:pPr algn="ctr" defTabSz="821531">
              <a:defRPr sz="10000">
                <a:solidFill>
                  <a:srgbClr val="A9A9A9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the old)</a:t>
            </a:r>
          </a:p>
        </p:txBody>
      </p:sp>
      <p:sp>
        <p:nvSpPr>
          <p:cNvPr id="697" name="OPTION 1"/>
          <p:cNvSpPr txBox="1"/>
          <p:nvPr/>
        </p:nvSpPr>
        <p:spPr>
          <a:xfrm>
            <a:off x="876407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1</a:t>
            </a:r>
          </a:p>
        </p:txBody>
      </p:sp>
      <p:sp>
        <p:nvSpPr>
          <p:cNvPr id="698" name="Is there a 3rd way?"/>
          <p:cNvSpPr txBox="1"/>
          <p:nvPr/>
        </p:nvSpPr>
        <p:spPr>
          <a:xfrm>
            <a:off x="464632" y="11628523"/>
            <a:ext cx="23454736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Is there a 3rd way?</a:t>
            </a:r>
          </a:p>
        </p:txBody>
      </p:sp>
      <p:sp>
        <p:nvSpPr>
          <p:cNvPr id="699" name="OPTION 2"/>
          <p:cNvSpPr txBox="1"/>
          <p:nvPr/>
        </p:nvSpPr>
        <p:spPr>
          <a:xfrm>
            <a:off x="14869022" y="291135"/>
            <a:ext cx="7499917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OPTION 2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1. Your group is the only one.…"/>
          <p:cNvSpPr txBox="1"/>
          <p:nvPr/>
        </p:nvSpPr>
        <p:spPr>
          <a:xfrm>
            <a:off x="5032839" y="1717156"/>
            <a:ext cx="18812031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10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1. Your group is the only one.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2. Each group meets on its own.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Send one person to instruct another group.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4. Form groups that interact with each other.</a:t>
            </a:r>
          </a:p>
        </p:txBody>
      </p:sp>
      <p:sp>
        <p:nvSpPr>
          <p:cNvPr id="702" name="4…"/>
          <p:cNvSpPr txBox="1"/>
          <p:nvPr/>
        </p:nvSpPr>
        <p:spPr>
          <a:xfrm>
            <a:off x="1135527" y="586847"/>
            <a:ext cx="2135776" cy="1158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</a:t>
            </a:r>
          </a:p>
          <a:p>
            <a:pPr algn="ctr" defTabSz="821531">
              <a:defRPr sz="5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</a:p>
        </p:txBody>
      </p:sp>
      <p:sp>
        <p:nvSpPr>
          <p:cNvPr id="703" name="Rectangle"/>
          <p:cNvSpPr/>
          <p:nvPr/>
        </p:nvSpPr>
        <p:spPr>
          <a:xfrm>
            <a:off x="4782253" y="3465095"/>
            <a:ext cx="18632588" cy="775952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1. Your group is the only one.…"/>
          <p:cNvSpPr txBox="1"/>
          <p:nvPr/>
        </p:nvSpPr>
        <p:spPr>
          <a:xfrm>
            <a:off x="5032839" y="1717156"/>
            <a:ext cx="18812031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10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1. Your group is the only one.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2. Each group meets on its own.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Send one person to instruct another group.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4. Form groups that interact with each other.</a:t>
            </a:r>
          </a:p>
        </p:txBody>
      </p:sp>
      <p:sp>
        <p:nvSpPr>
          <p:cNvPr id="706" name="4…"/>
          <p:cNvSpPr txBox="1"/>
          <p:nvPr/>
        </p:nvSpPr>
        <p:spPr>
          <a:xfrm>
            <a:off x="1135527" y="586847"/>
            <a:ext cx="2135776" cy="1158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</a:t>
            </a:r>
          </a:p>
          <a:p>
            <a:pPr algn="ctr" defTabSz="821531">
              <a:defRPr sz="5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</a:p>
        </p:txBody>
      </p:sp>
      <p:sp>
        <p:nvSpPr>
          <p:cNvPr id="707" name="Rectangle"/>
          <p:cNvSpPr/>
          <p:nvPr/>
        </p:nvSpPr>
        <p:spPr>
          <a:xfrm>
            <a:off x="4782253" y="5296400"/>
            <a:ext cx="18632588" cy="59282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1. Your group is the only one.…"/>
          <p:cNvSpPr txBox="1"/>
          <p:nvPr/>
        </p:nvSpPr>
        <p:spPr>
          <a:xfrm>
            <a:off x="5032839" y="1717156"/>
            <a:ext cx="18812031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10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1. Your group is the only one.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2. Each group meets on its own.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Send one person to instruct another group, but no feedback.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4. Form groups that interact with each other.</a:t>
            </a:r>
          </a:p>
        </p:txBody>
      </p:sp>
      <p:sp>
        <p:nvSpPr>
          <p:cNvPr id="710" name="4…"/>
          <p:cNvSpPr txBox="1"/>
          <p:nvPr/>
        </p:nvSpPr>
        <p:spPr>
          <a:xfrm>
            <a:off x="1135527" y="586847"/>
            <a:ext cx="2135776" cy="1158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</a:t>
            </a:r>
          </a:p>
          <a:p>
            <a:pPr algn="ctr" defTabSz="821531">
              <a:defRPr sz="5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</a:p>
        </p:txBody>
      </p:sp>
      <p:sp>
        <p:nvSpPr>
          <p:cNvPr id="711" name="Rectangle"/>
          <p:cNvSpPr/>
          <p:nvPr/>
        </p:nvSpPr>
        <p:spPr>
          <a:xfrm>
            <a:off x="4782253" y="8249150"/>
            <a:ext cx="18632588" cy="297547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1. Your group is the only one.…"/>
          <p:cNvSpPr txBox="1"/>
          <p:nvPr/>
        </p:nvSpPr>
        <p:spPr>
          <a:xfrm>
            <a:off x="5032839" y="1717156"/>
            <a:ext cx="18812031" cy="932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10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1. Your group is the only one.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2. Each group meets on its own.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Send one person to instruct another group, but no feedback.</a:t>
            </a:r>
          </a:p>
          <a:p>
            <a:pPr defTabSz="821531">
              <a:spcBef>
                <a:spcPts val="1000"/>
              </a:spcBef>
              <a:defRPr sz="95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4. Form groups that interact with each other.</a:t>
            </a:r>
          </a:p>
        </p:txBody>
      </p:sp>
      <p:sp>
        <p:nvSpPr>
          <p:cNvPr id="714" name="4…"/>
          <p:cNvSpPr txBox="1"/>
          <p:nvPr/>
        </p:nvSpPr>
        <p:spPr>
          <a:xfrm>
            <a:off x="1135527" y="586847"/>
            <a:ext cx="2135776" cy="1158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</a:t>
            </a:r>
          </a:p>
          <a:p>
            <a:pPr algn="ctr" defTabSz="821531">
              <a:defRPr sz="5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</a:p>
          <a:p>
            <a:pPr algn="ctr" defTabSz="821531">
              <a:defRPr sz="9000"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1. Mono-Generational…"/>
          <p:cNvSpPr txBox="1">
            <a:spLocks noGrp="1"/>
          </p:cNvSpPr>
          <p:nvPr>
            <p:ph type="ctrTitle"/>
          </p:nvPr>
        </p:nvSpPr>
        <p:spPr>
          <a:xfrm>
            <a:off x="3499060" y="1320764"/>
            <a:ext cx="17385880" cy="1107447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1. Mono-Generational</a:t>
            </a:r>
          </a:p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endParaRPr/>
          </a:p>
          <a:p>
            <a:pPr defTabSz="457200">
              <a:defRPr sz="10000" b="1">
                <a:latin typeface="Arial"/>
                <a:ea typeface="Arial"/>
                <a:cs typeface="Arial"/>
                <a:sym typeface="Arial"/>
              </a:defRPr>
            </a:pPr>
            <a:r>
              <a:t>Multi-Generational</a:t>
            </a:r>
          </a:p>
          <a:p>
            <a:pPr defTabSz="457200">
              <a:defRPr sz="100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10000">
                <a:latin typeface="Capitals"/>
                <a:ea typeface="Capitals"/>
                <a:cs typeface="Capitals"/>
                <a:sym typeface="Capitals"/>
              </a:defRPr>
            </a:pPr>
            <a:r>
              <a:t>Cross-Generational</a:t>
            </a:r>
          </a:p>
          <a:p>
            <a:pPr defTabSz="457200">
              <a:defRPr sz="10000">
                <a:latin typeface="Capitals"/>
                <a:ea typeface="Capitals"/>
                <a:cs typeface="Capitals"/>
                <a:sym typeface="Capitals"/>
              </a:defRPr>
            </a:pPr>
            <a:endParaRPr/>
          </a:p>
          <a:p>
            <a:pPr defTabSz="457200">
              <a:defRPr sz="10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Inter-Generational</a:t>
            </a:r>
          </a:p>
        </p:txBody>
      </p:sp>
      <p:sp>
        <p:nvSpPr>
          <p:cNvPr id="717" name="Rectangle"/>
          <p:cNvSpPr/>
          <p:nvPr/>
        </p:nvSpPr>
        <p:spPr>
          <a:xfrm>
            <a:off x="3740480" y="3680456"/>
            <a:ext cx="16383849" cy="940007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1. Mono-Generational…"/>
          <p:cNvSpPr txBox="1">
            <a:spLocks noGrp="1"/>
          </p:cNvSpPr>
          <p:nvPr>
            <p:ph type="ctrTitle"/>
          </p:nvPr>
        </p:nvSpPr>
        <p:spPr>
          <a:xfrm>
            <a:off x="3499060" y="1320764"/>
            <a:ext cx="17385880" cy="1107447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1. Mono-Generational</a:t>
            </a:r>
          </a:p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endParaRPr/>
          </a:p>
          <a:p>
            <a:pPr defTabSz="457200">
              <a:defRPr sz="10000" b="1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Multi-Generational</a:t>
            </a:r>
          </a:p>
          <a:p>
            <a:pPr defTabSz="457200">
              <a:defRPr sz="100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10000">
                <a:latin typeface="Capitals"/>
                <a:ea typeface="Capitals"/>
                <a:cs typeface="Capitals"/>
                <a:sym typeface="Capitals"/>
              </a:defRPr>
            </a:pPr>
            <a:r>
              <a:t>Cross-Generational</a:t>
            </a:r>
          </a:p>
          <a:p>
            <a:pPr defTabSz="457200">
              <a:defRPr sz="10000">
                <a:latin typeface="Capitals"/>
                <a:ea typeface="Capitals"/>
                <a:cs typeface="Capitals"/>
                <a:sym typeface="Capitals"/>
              </a:defRPr>
            </a:pPr>
            <a:endParaRPr/>
          </a:p>
          <a:p>
            <a:pPr defTabSz="457200">
              <a:defRPr sz="10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Inter-Generational</a:t>
            </a:r>
          </a:p>
        </p:txBody>
      </p:sp>
      <p:sp>
        <p:nvSpPr>
          <p:cNvPr id="720" name="Rectangle"/>
          <p:cNvSpPr/>
          <p:nvPr/>
        </p:nvSpPr>
        <p:spPr>
          <a:xfrm>
            <a:off x="3740480" y="6303583"/>
            <a:ext cx="16383849" cy="677695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1. Mono-Generational…"/>
          <p:cNvSpPr txBox="1">
            <a:spLocks noGrp="1"/>
          </p:cNvSpPr>
          <p:nvPr>
            <p:ph type="ctrTitle"/>
          </p:nvPr>
        </p:nvSpPr>
        <p:spPr>
          <a:xfrm>
            <a:off x="3499060" y="1320764"/>
            <a:ext cx="17385880" cy="1107447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1. Mono-Generational</a:t>
            </a:r>
          </a:p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endParaRPr/>
          </a:p>
          <a:p>
            <a:pPr defTabSz="457200">
              <a:defRPr sz="10000" b="1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Multi-Generational</a:t>
            </a:r>
          </a:p>
          <a:p>
            <a:pPr defTabSz="457200">
              <a:defRPr sz="100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10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Capitals"/>
                <a:ea typeface="Capitals"/>
                <a:cs typeface="Capitals"/>
                <a:sym typeface="Capitals"/>
              </a:defRPr>
            </a:pPr>
            <a:r>
              <a:t>3. Cross-Generational</a:t>
            </a:r>
          </a:p>
          <a:p>
            <a:pPr defTabSz="457200">
              <a:defRPr sz="10000">
                <a:latin typeface="Capitals"/>
                <a:ea typeface="Capitals"/>
                <a:cs typeface="Capitals"/>
                <a:sym typeface="Capitals"/>
              </a:defRPr>
            </a:pPr>
            <a:endParaRPr/>
          </a:p>
          <a:p>
            <a:pPr defTabSz="457200">
              <a:defRPr sz="10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Inter-Generational</a:t>
            </a:r>
          </a:p>
        </p:txBody>
      </p:sp>
      <p:sp>
        <p:nvSpPr>
          <p:cNvPr id="723" name="Rectangle"/>
          <p:cNvSpPr/>
          <p:nvPr/>
        </p:nvSpPr>
        <p:spPr>
          <a:xfrm>
            <a:off x="3740480" y="9728768"/>
            <a:ext cx="16383849" cy="335176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1. Mono-Generational…"/>
          <p:cNvSpPr txBox="1">
            <a:spLocks noGrp="1"/>
          </p:cNvSpPr>
          <p:nvPr>
            <p:ph type="ctrTitle"/>
          </p:nvPr>
        </p:nvSpPr>
        <p:spPr>
          <a:xfrm>
            <a:off x="3499060" y="995210"/>
            <a:ext cx="17385880" cy="11074472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r>
              <a:t>1. Mono-Generational</a:t>
            </a:r>
          </a:p>
          <a:p>
            <a:pPr defTabSz="457200">
              <a:defRPr sz="10000">
                <a:latin typeface="Cooper Black"/>
                <a:ea typeface="Cooper Black"/>
                <a:cs typeface="Cooper Black"/>
                <a:sym typeface="Cooper Black"/>
              </a:defRPr>
            </a:pPr>
            <a:endParaRPr/>
          </a:p>
          <a:p>
            <a:pPr defTabSz="457200">
              <a:defRPr sz="10000" b="1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Multi-Generational</a:t>
            </a:r>
          </a:p>
          <a:p>
            <a:pPr defTabSz="457200">
              <a:defRPr sz="100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10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Capitals"/>
                <a:ea typeface="Capitals"/>
                <a:cs typeface="Capitals"/>
                <a:sym typeface="Capitals"/>
              </a:defRPr>
            </a:pPr>
            <a:r>
              <a:t>3. Cross-Generational</a:t>
            </a:r>
          </a:p>
          <a:p>
            <a:pPr defTabSz="457200">
              <a:defRPr sz="8000">
                <a:latin typeface="Capitals"/>
                <a:ea typeface="Capitals"/>
                <a:cs typeface="Capitals"/>
                <a:sym typeface="Capitals"/>
              </a:defRPr>
            </a:pPr>
            <a:endParaRPr/>
          </a:p>
          <a:p>
            <a:pPr defTabSz="457200">
              <a:defRPr sz="10000">
                <a:solidFill>
                  <a:schemeClr val="accent3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4. Inter-Generational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“Growing Together”"/>
          <p:cNvSpPr txBox="1"/>
          <p:nvPr/>
        </p:nvSpPr>
        <p:spPr>
          <a:xfrm>
            <a:off x="464632" y="494574"/>
            <a:ext cx="23454736" cy="179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“Growing Together”</a:t>
            </a:r>
          </a:p>
        </p:txBody>
      </p:sp>
      <p:sp>
        <p:nvSpPr>
          <p:cNvPr id="728" name="Small, medium, or large church…"/>
          <p:cNvSpPr txBox="1"/>
          <p:nvPr/>
        </p:nvSpPr>
        <p:spPr>
          <a:xfrm>
            <a:off x="2754129" y="2640009"/>
            <a:ext cx="20063124" cy="927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Small, medium, or large church</a:t>
            </a:r>
          </a:p>
          <a:p>
            <a:pPr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Urban, suburban, or rural</a:t>
            </a:r>
          </a:p>
          <a:p>
            <a:pPr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Old, young, or middle-age</a:t>
            </a:r>
          </a:p>
          <a:p>
            <a:pPr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Rich, poor, or middle-class</a:t>
            </a:r>
          </a:p>
          <a:p>
            <a:pPr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North, South, East, West, Midwest</a:t>
            </a:r>
          </a:p>
          <a:p>
            <a:pPr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USA or outside the USA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he Next Generation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Next Generation</a:t>
            </a:r>
          </a:p>
        </p:txBody>
      </p:sp>
      <p:sp>
        <p:nvSpPr>
          <p:cNvPr id="249" name="The problem is:…"/>
          <p:cNvSpPr txBox="1"/>
          <p:nvPr/>
        </p:nvSpPr>
        <p:spPr>
          <a:xfrm>
            <a:off x="329376" y="3760809"/>
            <a:ext cx="23725248" cy="828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spcBef>
                <a:spcPts val="1000"/>
              </a:spcBef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problem is:</a:t>
            </a:r>
          </a:p>
          <a:p>
            <a:pPr defTabSz="821531">
              <a:spcBef>
                <a:spcPts val="1000"/>
              </a:spcBef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They aren’t exactly like us</a:t>
            </a:r>
          </a:p>
          <a:p>
            <a:pPr defTabSz="821531">
              <a:spcBef>
                <a:spcPts val="1000"/>
              </a:spcBef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They’re at a different stage of</a:t>
            </a:r>
          </a:p>
          <a:p>
            <a:pPr defTabSz="821531">
              <a:spcBef>
                <a:spcPts val="1000"/>
              </a:spcBef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life compared to us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“Growing Together”"/>
          <p:cNvSpPr txBox="1"/>
          <p:nvPr/>
        </p:nvSpPr>
        <p:spPr>
          <a:xfrm>
            <a:off x="464632" y="299241"/>
            <a:ext cx="23454736" cy="179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 dirty="0"/>
              <a:t>“Growing Together”</a:t>
            </a:r>
            <a:r>
              <a:rPr lang="en-US" b="0" dirty="0"/>
              <a:t> Commitments</a:t>
            </a:r>
            <a:endParaRPr b="0" dirty="0"/>
          </a:p>
        </p:txBody>
      </p:sp>
      <p:sp>
        <p:nvSpPr>
          <p:cNvPr id="731" name="1. Unlock keychain leadership.…"/>
          <p:cNvSpPr txBox="1"/>
          <p:nvPr/>
        </p:nvSpPr>
        <p:spPr>
          <a:xfrm>
            <a:off x="716873" y="2412121"/>
            <a:ext cx="22950254" cy="10652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1. Unlock keychain leadership.</a:t>
            </a:r>
          </a:p>
          <a:p>
            <a:pPr defTabSz="821531"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2. Empathize with today’s young people.</a:t>
            </a:r>
          </a:p>
          <a:p>
            <a:pPr defTabSz="821531"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Take Jesus’ message seriously.</a:t>
            </a:r>
          </a:p>
          <a:p>
            <a:pPr defTabSz="821531"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4. Fuel a warm community.</a:t>
            </a:r>
          </a:p>
          <a:p>
            <a:pPr defTabSz="821531"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5. Prioritize young people and families in everything you do.</a:t>
            </a:r>
          </a:p>
          <a:p>
            <a:pPr defTabSz="821531"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6. Be the best neighbors.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" grpId="1" build="p" bldLvl="5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Instead of an…"/>
          <p:cNvSpPr txBox="1"/>
          <p:nvPr/>
        </p:nvSpPr>
        <p:spPr>
          <a:xfrm>
            <a:off x="464632" y="494574"/>
            <a:ext cx="23454736" cy="502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Instead of an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“ATTRACTIONAL MODEL”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that leads to Consumer Christianity</a:t>
            </a:r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Instead of an…"/>
          <p:cNvSpPr txBox="1"/>
          <p:nvPr/>
        </p:nvSpPr>
        <p:spPr>
          <a:xfrm>
            <a:off x="464632" y="494574"/>
            <a:ext cx="23454736" cy="502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Instead of an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“ATTRACTIONAL MODEL”</a:t>
            </a:r>
          </a:p>
          <a:p>
            <a:pPr algn="ctr" defTabSz="821531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that leads to Consumer Christianity</a:t>
            </a:r>
          </a:p>
        </p:txBody>
      </p:sp>
      <p:sp>
        <p:nvSpPr>
          <p:cNvPr id="736" name="Go with the Gospel Commission…"/>
          <p:cNvSpPr txBox="1"/>
          <p:nvPr/>
        </p:nvSpPr>
        <p:spPr>
          <a:xfrm>
            <a:off x="1860763" y="7302045"/>
            <a:ext cx="21911279" cy="389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5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with the Gospel Commission</a:t>
            </a:r>
          </a:p>
          <a:p>
            <a:pPr defTabSz="821531">
              <a:defRPr sz="5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lvl="2" defTabSz="821531"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                   </a:t>
            </a:r>
            <a:r>
              <a:rPr b="0"/>
              <a:t>Matthew 28:18-20</a:t>
            </a:r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Jesus came to his disciples and said,…"/>
          <p:cNvSpPr txBox="1"/>
          <p:nvPr/>
        </p:nvSpPr>
        <p:spPr>
          <a:xfrm>
            <a:off x="658376" y="968874"/>
            <a:ext cx="23378052" cy="11954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8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Jesus came to his disciples and said,</a:t>
            </a:r>
          </a:p>
          <a:p>
            <a:pPr defTabSz="821531"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-1109302"/>
                    <a:lumOff val="-6470"/>
                  </a:schemeClr>
                </a:solidFill>
              </a:rPr>
              <a:t>”All authority in heaven and on earth has been given to me.</a:t>
            </a:r>
            <a:r>
              <a:t> Therefore GO </a:t>
            </a:r>
            <a:r>
              <a:rPr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and make disciples of all nations,</a:t>
            </a:r>
            <a:r>
              <a:t> </a:t>
            </a:r>
            <a:r>
              <a:rPr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rPr>
              <a:t>baptizing them in the name of the Father and of the Son and of the Holy Spirit,</a:t>
            </a:r>
            <a:r>
              <a:t>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and teaching them to obey everything I have commanded you. </a:t>
            </a:r>
            <a:r>
              <a:t>And surely I am with you always, </a:t>
            </a:r>
            <a:r>
              <a:rPr>
                <a:solidFill>
                  <a:schemeClr val="accent6">
                    <a:hueOff val="-119728"/>
                    <a:satOff val="5580"/>
                    <a:lumOff val="-12961"/>
                  </a:schemeClr>
                </a:solidFill>
              </a:rPr>
              <a:t>to the very end of the age.”</a:t>
            </a:r>
          </a:p>
          <a:p>
            <a:pPr defTabSz="821531">
              <a:defRPr sz="8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6">
                  <a:hueOff val="-119728"/>
                  <a:satOff val="5580"/>
                  <a:lumOff val="-12961"/>
                </a:schemeClr>
              </a:solidFill>
            </a:endParaRPr>
          </a:p>
          <a:p>
            <a:pPr lvl="2" defTabSz="821531">
              <a:defRPr sz="8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                  </a:t>
            </a:r>
            <a:r>
              <a:rPr>
                <a:solidFill>
                  <a:srgbClr val="FFFFFF"/>
                </a:solidFill>
              </a:rPr>
              <a:t> </a:t>
            </a:r>
            <a:r>
              <a:rPr b="0">
                <a:solidFill>
                  <a:srgbClr val="FFFFFF"/>
                </a:solidFill>
              </a:rPr>
              <a:t>Matthew 28:18-20 </a:t>
            </a:r>
            <a:r>
              <a:rPr sz="6000" b="0">
                <a:solidFill>
                  <a:srgbClr val="FFFFFF"/>
                </a:solidFill>
              </a:rPr>
              <a:t>(NIV)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teve’s 10 Commandments for Connecting with Millennials and Gen Z"/>
          <p:cNvSpPr txBox="1"/>
          <p:nvPr/>
        </p:nvSpPr>
        <p:spPr>
          <a:xfrm>
            <a:off x="464632" y="494574"/>
            <a:ext cx="23454736" cy="3136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Steve’s 10 Commandments for Connecting with Millennials and Gen Z</a:t>
            </a:r>
          </a:p>
        </p:txBody>
      </p:sp>
      <p:sp>
        <p:nvSpPr>
          <p:cNvPr id="741" name="1. Go to them.…"/>
          <p:cNvSpPr txBox="1"/>
          <p:nvPr/>
        </p:nvSpPr>
        <p:spPr>
          <a:xfrm>
            <a:off x="1311391" y="4230900"/>
            <a:ext cx="22461796" cy="833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1. Go to them.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2. Make it about Jesus, not the church.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3. Invite them into community.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4. Listen more than you talk.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5. Expect it to be messy.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9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" grpId="1" build="p" bldLvl="5" animBg="1" advAuto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teve’s 10 Commandments for Connecting with Millennials and Gen Z"/>
          <p:cNvSpPr txBox="1"/>
          <p:nvPr/>
        </p:nvSpPr>
        <p:spPr>
          <a:xfrm>
            <a:off x="464632" y="494574"/>
            <a:ext cx="23454736" cy="3136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Steve’s 10 Commandments for Connecting with Millennials and Gen Z</a:t>
            </a:r>
          </a:p>
        </p:txBody>
      </p:sp>
      <p:sp>
        <p:nvSpPr>
          <p:cNvPr id="744" name="6. We need each other.…"/>
          <p:cNvSpPr txBox="1"/>
          <p:nvPr/>
        </p:nvSpPr>
        <p:spPr>
          <a:xfrm>
            <a:off x="432395" y="4230900"/>
            <a:ext cx="23961124" cy="833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b="0"/>
              <a:t>6. We need each other.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  7. Make it mutual.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  8. Practice forgiveness and repentance.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  9. God is bigger than you.</a:t>
            </a:r>
          </a:p>
          <a:p>
            <a:pPr defTabSz="821531">
              <a:spcBef>
                <a:spcPts val="1000"/>
              </a:spcBef>
              <a:defRPr sz="10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10. God’s bigger than your understanding.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9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" grpId="1" build="p" bldLvl="5" animBg="1" advAuto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tewardship people,…"/>
          <p:cNvSpPr txBox="1"/>
          <p:nvPr/>
        </p:nvSpPr>
        <p:spPr>
          <a:xfrm>
            <a:off x="464632" y="-351867"/>
            <a:ext cx="23454736" cy="1272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spcBef>
                <a:spcPts val="15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Stewardship people,</a:t>
            </a:r>
          </a:p>
          <a:p>
            <a:pPr algn="ctr" defTabSz="821531">
              <a:spcBef>
                <a:spcPts val="1500"/>
              </a:spcBef>
              <a:defRPr sz="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b="0"/>
          </a:p>
          <a:p>
            <a:pPr algn="ctr" defTabSz="821531">
              <a:spcBef>
                <a:spcPts val="15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You know all about Matt 6:21</a:t>
            </a:r>
          </a:p>
          <a:p>
            <a:pPr algn="ctr" defTabSz="821531">
              <a:spcBef>
                <a:spcPts val="15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“Where your treasure is, </a:t>
            </a:r>
          </a:p>
          <a:p>
            <a:pPr algn="ctr" defTabSz="821531">
              <a:spcBef>
                <a:spcPts val="15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there will your heart be also.”</a:t>
            </a:r>
          </a:p>
          <a:p>
            <a:pPr algn="ctr" defTabSz="821531">
              <a:spcBef>
                <a:spcPts val="1500"/>
              </a:spcBef>
              <a:defRPr sz="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b="0"/>
          </a:p>
          <a:p>
            <a:pPr algn="ctr" defTabSz="821531">
              <a:spcBef>
                <a:spcPts val="15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It’s true for God, for you, </a:t>
            </a:r>
          </a:p>
          <a:p>
            <a:pPr algn="ctr" defTabSz="821531">
              <a:spcBef>
                <a:spcPts val="1500"/>
              </a:spcBef>
              <a:defRPr sz="9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for Millennials, and for Gen Z.</a:t>
            </a:r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Connecting with Millennials and Gen Z…"/>
          <p:cNvSpPr txBox="1">
            <a:spLocks noGrp="1"/>
          </p:cNvSpPr>
          <p:nvPr>
            <p:ph type="ctrTitle"/>
          </p:nvPr>
        </p:nvSpPr>
        <p:spPr>
          <a:xfrm>
            <a:off x="3316218" y="990678"/>
            <a:ext cx="17751564" cy="6595722"/>
          </a:xfrm>
          <a:prstGeom prst="rect">
            <a:avLst/>
          </a:prstGeom>
        </p:spPr>
        <p:txBody>
          <a:bodyPr/>
          <a:lstStyle/>
          <a:p>
            <a:pPr>
              <a:defRPr sz="140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Connecting with Millennials and Gen Z</a:t>
            </a:r>
            <a:endParaRPr sz="15400" b="0"/>
          </a:p>
          <a:p>
            <a:pPr>
              <a:defRPr sz="11200" b="1">
                <a:latin typeface="Arial"/>
                <a:ea typeface="Arial"/>
                <a:cs typeface="Arial"/>
                <a:sym typeface="Arial"/>
              </a:defRPr>
            </a:pPr>
            <a:r>
              <a:t>PART 2</a:t>
            </a:r>
          </a:p>
        </p:txBody>
      </p:sp>
      <p:sp>
        <p:nvSpPr>
          <p:cNvPr id="749" name="Steve Case…"/>
          <p:cNvSpPr txBox="1">
            <a:spLocks noGrp="1"/>
          </p:cNvSpPr>
          <p:nvPr>
            <p:ph type="subTitle" sz="quarter" idx="1"/>
          </p:nvPr>
        </p:nvSpPr>
        <p:spPr>
          <a:xfrm>
            <a:off x="3511551" y="9523160"/>
            <a:ext cx="17360898" cy="3423131"/>
          </a:xfrm>
          <a:prstGeom prst="rect">
            <a:avLst/>
          </a:prstGeom>
        </p:spPr>
        <p:txBody>
          <a:bodyPr/>
          <a:lstStyle/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t>Steve Case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t>Stewardship Workshop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t>NAD Ministries Convention</a:t>
            </a: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t>January 9, 2023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Not Just a Matter of Generations"/>
          <p:cNvSpPr txBox="1"/>
          <p:nvPr/>
        </p:nvSpPr>
        <p:spPr>
          <a:xfrm>
            <a:off x="329376" y="215491"/>
            <a:ext cx="23725248" cy="240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 Just a Matter of Generations</a:t>
            </a:r>
          </a:p>
        </p:txBody>
      </p:sp>
      <p:pic>
        <p:nvPicPr>
          <p:cNvPr id="252" name="Screen Shot 2023-01-08 at 12.14.56 AM.png" descr="Screen Shot 2023-01-08 at 12.14.5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24" y="3244527"/>
            <a:ext cx="5393347" cy="828356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2021"/>
          <p:cNvSpPr txBox="1"/>
          <p:nvPr/>
        </p:nvSpPr>
        <p:spPr>
          <a:xfrm>
            <a:off x="1784293" y="11514108"/>
            <a:ext cx="3493208" cy="182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2021</a:t>
            </a:r>
          </a:p>
        </p:txBody>
      </p:sp>
      <p:sp>
        <p:nvSpPr>
          <p:cNvPr id="254" name="1. Period Effects (terrorism)…"/>
          <p:cNvSpPr txBox="1"/>
          <p:nvPr/>
        </p:nvSpPr>
        <p:spPr>
          <a:xfrm>
            <a:off x="6799381" y="3148495"/>
            <a:ext cx="19965863" cy="6163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lvl="2" defTabSz="821531">
              <a:spcBef>
                <a:spcPts val="2000"/>
              </a:spcBef>
              <a:defRPr sz="9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Period Effects (terrorism)</a:t>
            </a:r>
          </a:p>
          <a:p>
            <a:pPr lvl="2" defTabSz="821531">
              <a:spcBef>
                <a:spcPts val="5000"/>
              </a:spcBef>
              <a:defRPr sz="9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Life-Cycle Effects (puberty)</a:t>
            </a:r>
          </a:p>
          <a:p>
            <a:pPr defTabSz="821531">
              <a:spcBef>
                <a:spcPts val="5000"/>
              </a:spcBef>
              <a:defRPr sz="95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Cohort Effects (digital natives)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build="p" bldLvl="5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2068</Words>
  <Application>Microsoft Macintosh PowerPoint</Application>
  <PresentationFormat>Custom</PresentationFormat>
  <Paragraphs>492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4" baseType="lpstr">
      <vt:lpstr>Abadi MT Condensed Light</vt:lpstr>
      <vt:lpstr>Arial</vt:lpstr>
      <vt:lpstr>Arial Black</vt:lpstr>
      <vt:lpstr>Arial Narrow</vt:lpstr>
      <vt:lpstr>Arial Rounded MT Bold</vt:lpstr>
      <vt:lpstr>Britannic Bold</vt:lpstr>
      <vt:lpstr>Capitals</vt:lpstr>
      <vt:lpstr>Cooper Black</vt:lpstr>
      <vt:lpstr>Gill Sans</vt:lpstr>
      <vt:lpstr>Helvetica</vt:lpstr>
      <vt:lpstr>Helvetica Light</vt:lpstr>
      <vt:lpstr>Helvetica Neue</vt:lpstr>
      <vt:lpstr>Helvetica Neue Medium</vt:lpstr>
      <vt:lpstr>Helvetica Neue Thin</vt:lpstr>
      <vt:lpstr>Lucida Grande</vt:lpstr>
      <vt:lpstr>Times Roman</vt:lpstr>
      <vt:lpstr>Black</vt:lpstr>
      <vt:lpstr>Connecting with Millennials and Gen Z PART 2</vt:lpstr>
      <vt:lpstr>Connecting with Millennials and Gen Z PART 1</vt:lpstr>
      <vt:lpstr>PowerPoint Presentation</vt:lpstr>
      <vt:lpstr>PowerPoint Presentation</vt:lpstr>
      <vt:lpstr>Baby Boomers Gen X (Baby Busters) Millennials (Gen Y) Gen Z</vt:lpstr>
      <vt:lpstr>Numbers Matter!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the Review of Part 1</vt:lpstr>
      <vt:lpstr>End of the Review of Part 1</vt:lpstr>
      <vt:lpstr>Our 2 Desires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Mono-Generational  Multi-Generational  Cross-Generational  Inter-Generational</vt:lpstr>
      <vt:lpstr>1. Mono-Generational  2. Multi-Generational  Cross-Generational  Inter-Generational</vt:lpstr>
      <vt:lpstr>1. Mono-Generational  2. Multi-Generational  3. Cross-Generational  Inter-Generational</vt:lpstr>
      <vt:lpstr>1. Mono-Generational  2. Multi-Generational  3. Cross-Generational  4. Inter-Generational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Connecting with Millennials and Gen Z PART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with Millennials and Gen Z PART 2</dc:title>
  <cp:lastModifiedBy>Steve Case</cp:lastModifiedBy>
  <cp:revision>1</cp:revision>
  <dcterms:modified xsi:type="dcterms:W3CDTF">2023-01-09T22:42:48Z</dcterms:modified>
</cp:coreProperties>
</file>