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7" r:id="rId4"/>
  </p:sldMasterIdLst>
  <p:notesMasterIdLst>
    <p:notesMasterId r:id="rId39"/>
  </p:notesMasterIdLst>
  <p:sldIdLst>
    <p:sldId id="3607" r:id="rId5"/>
    <p:sldId id="4348" r:id="rId6"/>
    <p:sldId id="4350" r:id="rId7"/>
    <p:sldId id="3449" r:id="rId8"/>
    <p:sldId id="4111" r:id="rId9"/>
    <p:sldId id="3454" r:id="rId10"/>
    <p:sldId id="3455" r:id="rId11"/>
    <p:sldId id="3811" r:id="rId12"/>
    <p:sldId id="294" r:id="rId13"/>
    <p:sldId id="307" r:id="rId14"/>
    <p:sldId id="3947" r:id="rId15"/>
    <p:sldId id="3546" r:id="rId16"/>
    <p:sldId id="3547" r:id="rId17"/>
    <p:sldId id="4174" r:id="rId18"/>
    <p:sldId id="3548" r:id="rId19"/>
    <p:sldId id="4269" r:id="rId20"/>
    <p:sldId id="4349" r:id="rId21"/>
    <p:sldId id="3554" r:id="rId22"/>
    <p:sldId id="4267" r:id="rId23"/>
    <p:sldId id="4274" r:id="rId24"/>
    <p:sldId id="4357" r:id="rId25"/>
    <p:sldId id="3560" r:id="rId26"/>
    <p:sldId id="3561" r:id="rId27"/>
    <p:sldId id="4217" r:id="rId28"/>
    <p:sldId id="4351" r:id="rId29"/>
    <p:sldId id="4354" r:id="rId30"/>
    <p:sldId id="3604" r:id="rId31"/>
    <p:sldId id="4352" r:id="rId32"/>
    <p:sldId id="4355" r:id="rId33"/>
    <p:sldId id="4353" r:id="rId34"/>
    <p:sldId id="4356" r:id="rId35"/>
    <p:sldId id="3605" r:id="rId36"/>
    <p:sldId id="3784" r:id="rId37"/>
    <p:sldId id="4358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B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8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98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DF0E9E-24F3-4CC6-823C-72ED76996C44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E3D1A3-6070-4DAB-A50C-51687367D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9879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BF3BDE-F718-1241-9349-2CA1635432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84329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BF3BDE-F718-1241-9349-2CA1635432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78290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BF3BDE-F718-1241-9349-2CA1635432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99083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BF3BDE-F718-1241-9349-2CA1635432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28296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BF3BDE-F718-1241-9349-2CA1635432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43830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BF3BDE-F718-1241-9349-2CA1635432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47192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BF3BDE-F718-1241-9349-2CA1635432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8155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BF3BDE-F718-1241-9349-2CA1635432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38344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BF3BDE-F718-1241-9349-2CA1635432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90071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BF3BDE-F718-1241-9349-2CA1635432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39396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BF3BDE-F718-1241-9349-2CA1635432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91705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425597-8C60-4BCB-806D-C12DD1DC3D8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71035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BF3BDE-F718-1241-9349-2CA1635432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103708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BF3BDE-F718-1241-9349-2CA1635432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991883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BF3BDE-F718-1241-9349-2CA1635432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764724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BF3BDE-F718-1241-9349-2CA1635432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676407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BF3BDE-F718-1241-9349-2CA1635432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902257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BF3BDE-F718-1241-9349-2CA1635432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76765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BF3BDE-F718-1241-9349-2CA1635432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184911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BF3BDE-F718-1241-9349-2CA1635432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502836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BF3BDE-F718-1241-9349-2CA1635432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865028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BF3BDE-F718-1241-9349-2CA1635432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46951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425597-8C60-4BCB-806D-C12DD1DC3D8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13732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BF3BDE-F718-1241-9349-2CA1635432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09455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BF3BDE-F718-1241-9349-2CA1635432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87665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BF3BDE-F718-1241-9349-2CA1635432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89876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BF3BDE-F718-1241-9349-2CA1635432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48796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BF3BDE-F718-1241-9349-2CA1635432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21780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BF3BDE-F718-1241-9349-2CA1635432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40346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16ED1-86CB-4425-B282-6FD1E6EBA2F8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D5DF0-B6D7-4D97-ABBD-EA3C0C48BA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3201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16ED1-86CB-4425-B282-6FD1E6EBA2F8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D5DF0-B6D7-4D97-ABBD-EA3C0C48BA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3413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16ED1-86CB-4425-B282-6FD1E6EBA2F8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D5DF0-B6D7-4D97-ABBD-EA3C0C48BA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1295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A7F8E7-C294-0D45-8275-7EFE4AEA2F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E2CDE4-A606-EE45-A958-8784DDA864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BA4AB6-05EF-5E45-AC8A-BC81353C98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E89D7-BA3B-E64C-83B1-47EFDF3D095A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E12FBA-C42F-FF4F-8A5D-D4BB3C877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35F337-BB1B-A744-B6A4-EAB63AC5E5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A6F9E-B439-204B-852B-A22788B394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7173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B009D1-1B07-9A4A-AC2B-22AB3FC06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A7D3B7-B1F4-9B4E-BF6C-F07047BBFC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30E358-B2F5-4E41-B49B-11B1D603C0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E89D7-BA3B-E64C-83B1-47EFDF3D095A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18F804-3CC4-C94E-B185-3DABC9568C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B7B6BD-7970-924E-ADB4-977AB71E8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A6F9E-B439-204B-852B-A22788B394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2970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3BADFF-26E8-A64F-89EF-2CDD9A3E3E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C25351-F79C-A347-94D9-8DA95AAAB0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ABC17B-25E8-EC46-A39D-A9571F328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E89D7-BA3B-E64C-83B1-47EFDF3D095A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A0FA08-8A9E-3C46-8B1B-F9352DCED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6C383D-2138-0A4A-A459-5F5830C2A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A6F9E-B439-204B-852B-A22788B394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2256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581385-DC02-D449-A7B3-405150C408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7A9465-0259-D640-B153-00A8E578DB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6628C8-D009-E94F-97D5-09AA43C450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ABB342-FFB2-D443-85DC-932AA8BA50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E89D7-BA3B-E64C-83B1-47EFDF3D095A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2AB64C-973A-7541-9290-FDDE89D8C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3EA4BD-10DB-4E4A-BDFD-C5C3B2A16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A6F9E-B439-204B-852B-A22788B394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2517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4BBD71-2227-FC44-8929-1DC1679A4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3E49B0-C69E-AD4A-BB2B-20A4A3048C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C2012B-149B-C949-9129-14B1421834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EEFC88E-6757-874B-AD75-E96BB5DC11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02C859E-FCBA-7943-8AC7-7DCF5C1B2C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4E17E51-0C22-4F48-9A2A-536D33D6A3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E89D7-BA3B-E64C-83B1-47EFDF3D095A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22CA37-F95D-EC4C-867F-4A0FF6592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EAC20CB-C31C-8B45-B40B-363CCF5C4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A6F9E-B439-204B-852B-A22788B394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8426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6B628D-C24F-2246-B8AB-325B4F0489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AAB7B5B-E76F-9644-84FD-43DB45A112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E89D7-BA3B-E64C-83B1-47EFDF3D095A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8C6873-6531-154A-9F83-AE40A11D6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286E6E-25C0-1547-943A-DE5A45DF1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A6F9E-B439-204B-852B-A22788B394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0962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795C6F-2084-3D44-A6F0-F28C9AA32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E89D7-BA3B-E64C-83B1-47EFDF3D095A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04314AD-35E7-9840-98D0-017343204A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49FEC4-824E-7048-99FB-13718A457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A6F9E-B439-204B-852B-A22788B394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6849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EC151-66B4-B149-A103-825B11D58E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584CDF-C990-504C-811C-6762FD1830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63008D-9F31-D74E-AC49-877AB77591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A2D745-E5EE-4E4B-A029-595DE199A2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E89D7-BA3B-E64C-83B1-47EFDF3D095A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F85792-21C6-144E-9216-9E4F456E40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C7B025-4900-254E-B2B1-6414E7B88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A6F9E-B439-204B-852B-A22788B394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128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16ED1-86CB-4425-B282-6FD1E6EBA2F8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D5DF0-B6D7-4D97-ABBD-EA3C0C48BA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5801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39E05E-21E0-1144-B1D0-92DD5EEA2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F7B10EE-0260-B44F-8133-E3570A80ED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8E2E63-83C3-594F-8EE6-1C7DF7CE12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292E9A-9E06-CC46-ABC3-F16C21C55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E89D7-BA3B-E64C-83B1-47EFDF3D095A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D2507F-85A6-B846-BEB6-CEF65D9CBD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11623D-B9CC-9244-807A-016682D03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A6F9E-B439-204B-852B-A22788B394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2653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6F468C-038F-A34B-96F8-858D404B9C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9A4E72-DAE3-C84B-9419-6FF19EEE2D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784DDD-E2B0-6F4A-8D91-486231BE8A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E89D7-BA3B-E64C-83B1-47EFDF3D095A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39E6A4-835F-B346-B2B0-B9CCA99E1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CD9D4-C0DE-B347-8156-AA054007F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A6F9E-B439-204B-852B-A22788B394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315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5029118-DEAD-2E47-80CE-1C3977F5F1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12A8DC-0360-394C-98BC-9938172D98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92392-B169-8645-AE10-3114E2EBD9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E89D7-BA3B-E64C-83B1-47EFDF3D095A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DF13FF-4E82-DA4E-A7E5-5D138C0DE0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E4B8EF-1697-1645-A971-99393C865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A6F9E-B439-204B-852B-A22788B394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9261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A7F8E7-C294-0D45-8275-7EFE4AEA2F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E2CDE4-A606-EE45-A958-8784DDA864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BA4AB6-05EF-5E45-AC8A-BC81353C98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E89D7-BA3B-E64C-83B1-47EFDF3D095A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E12FBA-C42F-FF4F-8A5D-D4BB3C877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35F337-BB1B-A744-B6A4-EAB63AC5E5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A6F9E-B439-204B-852B-A22788B394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3287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B009D1-1B07-9A4A-AC2B-22AB3FC06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A7D3B7-B1F4-9B4E-BF6C-F07047BBFC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30E358-B2F5-4E41-B49B-11B1D603C0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E89D7-BA3B-E64C-83B1-47EFDF3D095A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18F804-3CC4-C94E-B185-3DABC9568C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B7B6BD-7970-924E-ADB4-977AB71E8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A6F9E-B439-204B-852B-A22788B394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644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3BADFF-26E8-A64F-89EF-2CDD9A3E3E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C25351-F79C-A347-94D9-8DA95AAAB0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ABC17B-25E8-EC46-A39D-A9571F328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E89D7-BA3B-E64C-83B1-47EFDF3D095A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A0FA08-8A9E-3C46-8B1B-F9352DCED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6C383D-2138-0A4A-A459-5F5830C2A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A6F9E-B439-204B-852B-A22788B394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51941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581385-DC02-D449-A7B3-405150C408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7A9465-0259-D640-B153-00A8E578DB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6628C8-D009-E94F-97D5-09AA43C450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ABB342-FFB2-D443-85DC-932AA8BA50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E89D7-BA3B-E64C-83B1-47EFDF3D095A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2AB64C-973A-7541-9290-FDDE89D8C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3EA4BD-10DB-4E4A-BDFD-C5C3B2A16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A6F9E-B439-204B-852B-A22788B394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5540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4BBD71-2227-FC44-8929-1DC1679A4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3E49B0-C69E-AD4A-BB2B-20A4A3048C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C2012B-149B-C949-9129-14B1421834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EEFC88E-6757-874B-AD75-E96BB5DC11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02C859E-FCBA-7943-8AC7-7DCF5C1B2C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4E17E51-0C22-4F48-9A2A-536D33D6A3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E89D7-BA3B-E64C-83B1-47EFDF3D095A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22CA37-F95D-EC4C-867F-4A0FF6592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EAC20CB-C31C-8B45-B40B-363CCF5C4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A6F9E-B439-204B-852B-A22788B394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1009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6B628D-C24F-2246-B8AB-325B4F0489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AAB7B5B-E76F-9644-84FD-43DB45A112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E89D7-BA3B-E64C-83B1-47EFDF3D095A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8C6873-6531-154A-9F83-AE40A11D6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286E6E-25C0-1547-943A-DE5A45DF1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A6F9E-B439-204B-852B-A22788B394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8967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795C6F-2084-3D44-A6F0-F28C9AA32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E89D7-BA3B-E64C-83B1-47EFDF3D095A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04314AD-35E7-9840-98D0-017343204A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49FEC4-824E-7048-99FB-13718A457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A6F9E-B439-204B-852B-A22788B394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1113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16ED1-86CB-4425-B282-6FD1E6EBA2F8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D5DF0-B6D7-4D97-ABBD-EA3C0C48BA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6639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EC151-66B4-B149-A103-825B11D58E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584CDF-C990-504C-811C-6762FD1830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63008D-9F31-D74E-AC49-877AB77591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A2D745-E5EE-4E4B-A029-595DE199A2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E89D7-BA3B-E64C-83B1-47EFDF3D095A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F85792-21C6-144E-9216-9E4F456E40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C7B025-4900-254E-B2B1-6414E7B88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A6F9E-B439-204B-852B-A22788B394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5004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39E05E-21E0-1144-B1D0-92DD5EEA2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F7B10EE-0260-B44F-8133-E3570A80ED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8E2E63-83C3-594F-8EE6-1C7DF7CE12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292E9A-9E06-CC46-ABC3-F16C21C55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E89D7-BA3B-E64C-83B1-47EFDF3D095A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D2507F-85A6-B846-BEB6-CEF65D9CBD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11623D-B9CC-9244-807A-016682D03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A6F9E-B439-204B-852B-A22788B394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909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6F468C-038F-A34B-96F8-858D404B9C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9A4E72-DAE3-C84B-9419-6FF19EEE2D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784DDD-E2B0-6F4A-8D91-486231BE8A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E89D7-BA3B-E64C-83B1-47EFDF3D095A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39E6A4-835F-B346-B2B0-B9CCA99E1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CD9D4-C0DE-B347-8156-AA054007F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A6F9E-B439-204B-852B-A22788B394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585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5029118-DEAD-2E47-80CE-1C3977F5F1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12A8DC-0360-394C-98BC-9938172D98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92392-B169-8645-AE10-3114E2EBD9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E89D7-BA3B-E64C-83B1-47EFDF3D095A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DF13FF-4E82-DA4E-A7E5-5D138C0DE0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E4B8EF-1697-1645-A971-99393C865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A6F9E-B439-204B-852B-A22788B394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64893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25361"/>
            <a:ext cx="8919148" cy="138460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r">
              <a:defRPr sz="6000" b="1" i="0">
                <a:solidFill>
                  <a:schemeClr val="accent5">
                    <a:lumMod val="75000"/>
                  </a:schemeClr>
                </a:solidFill>
                <a:latin typeface="Noto Sans" panose="020B05020405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57927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ABEDF-5976-4456-882A-A3333774CF73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21116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75B63-4FB2-4A68-B7D8-CB10838236DB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289350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007A1-C5B5-4557-AE2F-1626EE6590B8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76326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CF114-041F-4532-9102-7E97F3394B31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49961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2A043-68BB-4FFC-9A74-77424CB9EC81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9692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16ED1-86CB-4425-B282-6FD1E6EBA2F8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D5DF0-B6D7-4D97-ABBD-EA3C0C48BA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93595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84138-5B1A-442E-82BB-67DB70CA177B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14249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3450D-DC54-4659-8D0E-6CDB791F5F79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555730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FE442-A901-46E7-93AC-29963FEC8205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876238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C74AE-E82B-45A2-B3B4-A82977F21241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550718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5CD69-91E0-4787-AAB1-B3327F1E9EA4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979469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43BBB-7325-446D-9532-E69DA0B5EA8A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06087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16ED1-86CB-4425-B282-6FD1E6EBA2F8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D5DF0-B6D7-4D97-ABBD-EA3C0C48BA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3420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16ED1-86CB-4425-B282-6FD1E6EBA2F8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D5DF0-B6D7-4D97-ABBD-EA3C0C48BA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238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16ED1-86CB-4425-B282-6FD1E6EBA2F8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D5DF0-B6D7-4D97-ABBD-EA3C0C48BA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940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16ED1-86CB-4425-B282-6FD1E6EBA2F8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D5DF0-B6D7-4D97-ABBD-EA3C0C48BA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4722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16ED1-86CB-4425-B282-6FD1E6EBA2F8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D5DF0-B6D7-4D97-ABBD-EA3C0C48BA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4444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D16ED1-86CB-4425-B282-6FD1E6EBA2F8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0D5DF0-B6D7-4D97-ABBD-EA3C0C48BA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017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4CFEE0-8E9E-614F-981A-200717BEA1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C993C7-2D77-2741-A9CE-A9E57BDBFA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7377F2-957A-2A40-92C2-B2624BCC79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0E89D7-BA3B-E64C-83B1-47EFDF3D095A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AD5536-AC9E-984B-A3FD-5B80F41515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4B057E-D344-A548-AEFC-0664230E99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6A6F9E-B439-204B-852B-A22788B394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558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4CFEE0-8E9E-614F-981A-200717BEA1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C993C7-2D77-2741-A9CE-A9E57BDBFA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7377F2-957A-2A40-92C2-B2624BCC79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0E89D7-BA3B-E64C-83B1-47EFDF3D095A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AD5536-AC9E-984B-A3FD-5B80F41515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4B057E-D344-A548-AEFC-0664230E99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6A6F9E-B439-204B-852B-A22788B394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427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F8021D3-3A26-45DD-8219-14B6FE3C2904}" type="datetimeFigureOut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3/1/2022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560D4E8-F247-483B-8E57-81FFB4F346DD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457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svg"/><Relationship Id="rId9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svg"/><Relationship Id="rId11" Type="http://schemas.openxmlformats.org/officeDocument/2006/relationships/image" Target="../media/image1.png"/><Relationship Id="rId5" Type="http://schemas.openxmlformats.org/officeDocument/2006/relationships/image" Target="../media/image24.png"/><Relationship Id="rId10" Type="http://schemas.openxmlformats.org/officeDocument/2006/relationships/image" Target="../media/image29.svg"/><Relationship Id="rId4" Type="http://schemas.openxmlformats.org/officeDocument/2006/relationships/image" Target="../media/image23.svg"/><Relationship Id="rId9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30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svg"/><Relationship Id="rId11" Type="http://schemas.openxmlformats.org/officeDocument/2006/relationships/image" Target="../media/image1.png"/><Relationship Id="rId5" Type="http://schemas.openxmlformats.org/officeDocument/2006/relationships/image" Target="../media/image32.png"/><Relationship Id="rId10" Type="http://schemas.openxmlformats.org/officeDocument/2006/relationships/image" Target="../media/image29.svg"/><Relationship Id="rId4" Type="http://schemas.openxmlformats.org/officeDocument/2006/relationships/image" Target="../media/image31.svg"/><Relationship Id="rId9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34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svg"/><Relationship Id="rId11" Type="http://schemas.openxmlformats.org/officeDocument/2006/relationships/image" Target="../media/image1.png"/><Relationship Id="rId5" Type="http://schemas.openxmlformats.org/officeDocument/2006/relationships/image" Target="../media/image30.png"/><Relationship Id="rId10" Type="http://schemas.openxmlformats.org/officeDocument/2006/relationships/image" Target="../media/image29.svg"/><Relationship Id="rId4" Type="http://schemas.openxmlformats.org/officeDocument/2006/relationships/image" Target="../media/image35.svg"/><Relationship Id="rId9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30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svg"/><Relationship Id="rId11" Type="http://schemas.openxmlformats.org/officeDocument/2006/relationships/image" Target="../media/image1.png"/><Relationship Id="rId5" Type="http://schemas.openxmlformats.org/officeDocument/2006/relationships/image" Target="../media/image24.png"/><Relationship Id="rId10" Type="http://schemas.openxmlformats.org/officeDocument/2006/relationships/image" Target="../media/image37.svg"/><Relationship Id="rId4" Type="http://schemas.openxmlformats.org/officeDocument/2006/relationships/image" Target="../media/image31.svg"/><Relationship Id="rId9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svg"/><Relationship Id="rId9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image" Target="../media/image14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15.svg"/><Relationship Id="rId9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image" Target="../media/image42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5.svg"/><Relationship Id="rId5" Type="http://schemas.openxmlformats.org/officeDocument/2006/relationships/image" Target="../media/image44.png"/><Relationship Id="rId4" Type="http://schemas.openxmlformats.org/officeDocument/2006/relationships/image" Target="../media/image43.svg"/><Relationship Id="rId9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42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43.svg"/><Relationship Id="rId9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svg"/><Relationship Id="rId11" Type="http://schemas.openxmlformats.org/officeDocument/2006/relationships/image" Target="../media/image1.pn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2FF837-391A-0A45-9AFA-4EAF68FBD26D}"/>
              </a:ext>
            </a:extLst>
          </p:cNvPr>
          <p:cNvSpPr/>
          <p:nvPr/>
        </p:nvSpPr>
        <p:spPr>
          <a:xfrm>
            <a:off x="-218861" y="-152400"/>
            <a:ext cx="12420600" cy="70866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624BE2D-63D5-D849-9202-B7D851ED8214}"/>
              </a:ext>
            </a:extLst>
          </p:cNvPr>
          <p:cNvSpPr/>
          <p:nvPr/>
        </p:nvSpPr>
        <p:spPr>
          <a:xfrm>
            <a:off x="-2209800" y="3926290"/>
            <a:ext cx="1752600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picture containing food&#10;&#10;Description automatically generated">
            <a:extLst>
              <a:ext uri="{FF2B5EF4-FFF2-40B4-BE49-F238E27FC236}">
                <a16:creationId xmlns:a16="http://schemas.microsoft.com/office/drawing/2014/main" id="{74751A8B-FC36-214A-9DC5-B087E08AA7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400" y="1295400"/>
            <a:ext cx="3505200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861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2FF837-391A-0A45-9AFA-4EAF68FBD26D}"/>
              </a:ext>
            </a:extLst>
          </p:cNvPr>
          <p:cNvSpPr/>
          <p:nvPr/>
        </p:nvSpPr>
        <p:spPr>
          <a:xfrm>
            <a:off x="-76200" y="-76200"/>
            <a:ext cx="12420600" cy="70866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A3773A1-B829-9A48-ACB7-C635BA28E4C7}"/>
              </a:ext>
            </a:extLst>
          </p:cNvPr>
          <p:cNvSpPr txBox="1"/>
          <p:nvPr/>
        </p:nvSpPr>
        <p:spPr>
          <a:xfrm>
            <a:off x="1066800" y="1295400"/>
            <a:ext cx="9753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Bedrock of Generosity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B77DF04-8DAC-7646-8BBB-C12A879ECAA6}"/>
              </a:ext>
            </a:extLst>
          </p:cNvPr>
          <p:cNvSpPr txBox="1"/>
          <p:nvPr/>
        </p:nvSpPr>
        <p:spPr>
          <a:xfrm>
            <a:off x="1782536" y="3857595"/>
            <a:ext cx="2171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Trust in God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FE175F1E-B420-2142-9E50-119D17624421}"/>
              </a:ext>
            </a:extLst>
          </p:cNvPr>
          <p:cNvGrpSpPr/>
          <p:nvPr/>
        </p:nvGrpSpPr>
        <p:grpSpPr>
          <a:xfrm>
            <a:off x="1905000" y="2652882"/>
            <a:ext cx="1981200" cy="990600"/>
            <a:chOff x="1905000" y="2640012"/>
            <a:chExt cx="1981200" cy="990600"/>
          </a:xfrm>
        </p:grpSpPr>
        <p:pic>
          <p:nvPicPr>
            <p:cNvPr id="8" name="Graphic 7" descr="Open hand">
              <a:extLst>
                <a:ext uri="{FF2B5EF4-FFF2-40B4-BE49-F238E27FC236}">
                  <a16:creationId xmlns:a16="http://schemas.microsoft.com/office/drawing/2014/main" id="{CB5C369B-8096-5D46-BB87-9C816977F57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438400" y="2678112"/>
              <a:ext cx="914400" cy="914400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DD02108-67EC-3144-A46B-1C6EB264748C}"/>
                </a:ext>
              </a:extLst>
            </p:cNvPr>
            <p:cNvSpPr/>
            <p:nvPr/>
          </p:nvSpPr>
          <p:spPr>
            <a:xfrm>
              <a:off x="1905000" y="2640012"/>
              <a:ext cx="1981200" cy="990600"/>
            </a:xfrm>
            <a:prstGeom prst="rect">
              <a:avLst/>
            </a:prstGeom>
            <a:no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3656B92A-6FDB-4970-8117-F38319B14E0D}"/>
              </a:ext>
            </a:extLst>
          </p:cNvPr>
          <p:cNvSpPr txBox="1"/>
          <p:nvPr/>
        </p:nvSpPr>
        <p:spPr>
          <a:xfrm>
            <a:off x="4800600" y="3857595"/>
            <a:ext cx="228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Theology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C7E7631-B5D9-4C97-A21F-D2DEB2F73A0A}"/>
              </a:ext>
            </a:extLst>
          </p:cNvPr>
          <p:cNvGrpSpPr/>
          <p:nvPr/>
        </p:nvGrpSpPr>
        <p:grpSpPr>
          <a:xfrm>
            <a:off x="4970689" y="2652882"/>
            <a:ext cx="1981200" cy="990600"/>
            <a:chOff x="5105400" y="2640012"/>
            <a:chExt cx="1981200" cy="990600"/>
          </a:xfrm>
        </p:grpSpPr>
        <p:pic>
          <p:nvPicPr>
            <p:cNvPr id="16" name="Graphic 15" descr="Open book">
              <a:extLst>
                <a:ext uri="{FF2B5EF4-FFF2-40B4-BE49-F238E27FC236}">
                  <a16:creationId xmlns:a16="http://schemas.microsoft.com/office/drawing/2014/main" id="{84200070-38D0-4FA5-A58C-1218A4385FA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638800" y="2678112"/>
              <a:ext cx="914400" cy="914400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5CD0C47-9224-4ECA-9BB4-430E99D6C6AD}"/>
                </a:ext>
              </a:extLst>
            </p:cNvPr>
            <p:cNvSpPr/>
            <p:nvPr/>
          </p:nvSpPr>
          <p:spPr>
            <a:xfrm>
              <a:off x="5105400" y="2640012"/>
              <a:ext cx="1981200" cy="990600"/>
            </a:xfrm>
            <a:prstGeom prst="rect">
              <a:avLst/>
            </a:prstGeom>
            <a:no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76D2668E-98C8-4195-A959-69AA04EF7AFE}"/>
              </a:ext>
            </a:extLst>
          </p:cNvPr>
          <p:cNvSpPr txBox="1"/>
          <p:nvPr/>
        </p:nvSpPr>
        <p:spPr>
          <a:xfrm>
            <a:off x="7878536" y="3857595"/>
            <a:ext cx="228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Testimony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0DA6A4C-8B8B-4641-84A6-D38EE20881FA}"/>
              </a:ext>
            </a:extLst>
          </p:cNvPr>
          <p:cNvGrpSpPr/>
          <p:nvPr/>
        </p:nvGrpSpPr>
        <p:grpSpPr>
          <a:xfrm>
            <a:off x="8036379" y="2652882"/>
            <a:ext cx="1981200" cy="990600"/>
            <a:chOff x="8036379" y="2665752"/>
            <a:chExt cx="1981200" cy="990600"/>
          </a:xfrm>
        </p:grpSpPr>
        <p:pic>
          <p:nvPicPr>
            <p:cNvPr id="21" name="Graphic 20" descr="Speech">
              <a:extLst>
                <a:ext uri="{FF2B5EF4-FFF2-40B4-BE49-F238E27FC236}">
                  <a16:creationId xmlns:a16="http://schemas.microsoft.com/office/drawing/2014/main" id="{CBF81180-E3A5-4B62-96A4-0EDE3252C55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569779" y="2703852"/>
              <a:ext cx="914400" cy="914400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78E87C9-76CA-4DC5-9C03-6B9FE7D2D53A}"/>
                </a:ext>
              </a:extLst>
            </p:cNvPr>
            <p:cNvSpPr/>
            <p:nvPr/>
          </p:nvSpPr>
          <p:spPr>
            <a:xfrm>
              <a:off x="8036379" y="2665752"/>
              <a:ext cx="1981200" cy="990600"/>
            </a:xfrm>
            <a:prstGeom prst="rect">
              <a:avLst/>
            </a:prstGeom>
            <a:no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3" name="Picture 22" descr="A picture containing food&#10;&#10;Description automatically generated">
            <a:extLst>
              <a:ext uri="{FF2B5EF4-FFF2-40B4-BE49-F238E27FC236}">
                <a16:creationId xmlns:a16="http://schemas.microsoft.com/office/drawing/2014/main" id="{3172C0E7-171A-431B-9317-E75CF166044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546129" y="4991877"/>
            <a:ext cx="1569070" cy="1569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477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C7ECBCE-98EB-4374-A8C2-0F4FE836F0CE}"/>
              </a:ext>
            </a:extLst>
          </p:cNvPr>
          <p:cNvSpPr/>
          <p:nvPr/>
        </p:nvSpPr>
        <p:spPr>
          <a:xfrm>
            <a:off x="0" y="-158544"/>
            <a:ext cx="12420600" cy="70866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D2732B8-4915-4F24-8F09-7109F9E871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56" y="-1211771"/>
            <a:ext cx="11723694" cy="9478531"/>
          </a:xfrm>
        </p:spPr>
      </p:pic>
      <p:pic>
        <p:nvPicPr>
          <p:cNvPr id="23" name="Content Placeholder 5">
            <a:extLst>
              <a:ext uri="{FF2B5EF4-FFF2-40B4-BE49-F238E27FC236}">
                <a16:creationId xmlns:a16="http://schemas.microsoft.com/office/drawing/2014/main" id="{EE864676-770D-4683-BDE5-F1EB66A167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070" y="80632"/>
            <a:ext cx="3809296" cy="677555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A4DFE43-F188-4A91-BDAA-051C3571F066}"/>
              </a:ext>
            </a:extLst>
          </p:cNvPr>
          <p:cNvSpPr txBox="1"/>
          <p:nvPr/>
        </p:nvSpPr>
        <p:spPr>
          <a:xfrm>
            <a:off x="4981969" y="5170729"/>
            <a:ext cx="24706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Trust in God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760F11-DC7F-4B69-9F19-59CEAC233A24}"/>
              </a:ext>
            </a:extLst>
          </p:cNvPr>
          <p:cNvSpPr txBox="1"/>
          <p:nvPr/>
        </p:nvSpPr>
        <p:spPr>
          <a:xfrm>
            <a:off x="5074303" y="5547646"/>
            <a:ext cx="228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Theology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75F0346-DF5D-4812-8E84-FAF946DD5793}"/>
              </a:ext>
            </a:extLst>
          </p:cNvPr>
          <p:cNvSpPr txBox="1"/>
          <p:nvPr/>
        </p:nvSpPr>
        <p:spPr>
          <a:xfrm>
            <a:off x="5068464" y="5905901"/>
            <a:ext cx="228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Testimony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00BD178-61D3-42AC-A98E-513C5F125D14}"/>
              </a:ext>
            </a:extLst>
          </p:cNvPr>
          <p:cNvSpPr txBox="1"/>
          <p:nvPr/>
        </p:nvSpPr>
        <p:spPr>
          <a:xfrm rot="16200000">
            <a:off x="3533839" y="3265886"/>
            <a:ext cx="175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Time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6504370-54A4-475B-B38E-ECCA6F0431FA}"/>
              </a:ext>
            </a:extLst>
          </p:cNvPr>
          <p:cNvSpPr txBox="1"/>
          <p:nvPr/>
        </p:nvSpPr>
        <p:spPr>
          <a:xfrm rot="16200000">
            <a:off x="4731991" y="3265886"/>
            <a:ext cx="175260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Temple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D78F5D0-FD86-4689-BA9E-FD778B969C68}"/>
              </a:ext>
            </a:extLst>
          </p:cNvPr>
          <p:cNvSpPr txBox="1"/>
          <p:nvPr/>
        </p:nvSpPr>
        <p:spPr>
          <a:xfrm rot="16200000">
            <a:off x="5930143" y="3329858"/>
            <a:ext cx="175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Talent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5F36ADC-A41E-4AE9-A8E9-499BE4380173}"/>
              </a:ext>
            </a:extLst>
          </p:cNvPr>
          <p:cNvSpPr txBox="1"/>
          <p:nvPr/>
        </p:nvSpPr>
        <p:spPr>
          <a:xfrm rot="16200000">
            <a:off x="7022462" y="3329857"/>
            <a:ext cx="1964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Treasure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A23B61-0259-4EBC-8F26-9DFC2AFF5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1877" y="774808"/>
            <a:ext cx="4416846" cy="648427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Revolutionary Generosity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8C38FF5-9FAF-4C37-8E12-7861ABA0A370}"/>
              </a:ext>
            </a:extLst>
          </p:cNvPr>
          <p:cNvSpPr txBox="1">
            <a:spLocks/>
          </p:cNvSpPr>
          <p:nvPr/>
        </p:nvSpPr>
        <p:spPr>
          <a:xfrm>
            <a:off x="4008880" y="1523147"/>
            <a:ext cx="4416846" cy="648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/>
                <a:ea typeface="+mj-ea"/>
                <a:cs typeface="+mj-cs"/>
              </a:rPr>
              <a:t>Whole Armor of Light-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/>
                <a:ea typeface="+mj-ea"/>
                <a:cs typeface="+mj-cs"/>
              </a:rPr>
              <a:t>Jesus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173A320-520B-4BF8-B446-8D90D56A51BE}"/>
              </a:ext>
            </a:extLst>
          </p:cNvPr>
          <p:cNvSpPr txBox="1"/>
          <p:nvPr/>
        </p:nvSpPr>
        <p:spPr>
          <a:xfrm>
            <a:off x="1642581" y="1345436"/>
            <a:ext cx="1981200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{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F380792-B9A0-4B29-9AAA-28A221276A59}"/>
              </a:ext>
            </a:extLst>
          </p:cNvPr>
          <p:cNvSpPr txBox="1"/>
          <p:nvPr/>
        </p:nvSpPr>
        <p:spPr>
          <a:xfrm>
            <a:off x="2362791" y="4909119"/>
            <a:ext cx="1066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{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74088A4-162A-4FDF-83D0-8B985AE02302}"/>
              </a:ext>
            </a:extLst>
          </p:cNvPr>
          <p:cNvSpPr txBox="1"/>
          <p:nvPr/>
        </p:nvSpPr>
        <p:spPr>
          <a:xfrm>
            <a:off x="34968" y="2988885"/>
            <a:ext cx="220774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Pillars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Tangible T’s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DE77F6A-A5B8-49CA-A89D-87F4F18DAA37}"/>
              </a:ext>
            </a:extLst>
          </p:cNvPr>
          <p:cNvSpPr txBox="1"/>
          <p:nvPr/>
        </p:nvSpPr>
        <p:spPr>
          <a:xfrm>
            <a:off x="-226900" y="5308271"/>
            <a:ext cx="29718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Bedrock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Foundational T’s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Picture 18" descr="A picture containing food&#10;&#10;Description automatically generated">
            <a:extLst>
              <a:ext uri="{FF2B5EF4-FFF2-40B4-BE49-F238E27FC236}">
                <a16:creationId xmlns:a16="http://schemas.microsoft.com/office/drawing/2014/main" id="{DB820039-DD68-444E-B199-F55B488B91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46129" y="4991877"/>
            <a:ext cx="1569070" cy="1569070"/>
          </a:xfrm>
          <a:prstGeom prst="rect">
            <a:avLst/>
          </a:prstGeom>
          <a:noFill/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FACD8A2-D9BC-46D0-B68B-9A351CB23E35}"/>
              </a:ext>
            </a:extLst>
          </p:cNvPr>
          <p:cNvSpPr txBox="1"/>
          <p:nvPr/>
        </p:nvSpPr>
        <p:spPr>
          <a:xfrm>
            <a:off x="4724400" y="6394521"/>
            <a:ext cx="29718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 “ROCK” Jesus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DB0E30C-AF23-465A-982F-A925664162F0}"/>
              </a:ext>
            </a:extLst>
          </p:cNvPr>
          <p:cNvSpPr txBox="1"/>
          <p:nvPr/>
        </p:nvSpPr>
        <p:spPr>
          <a:xfrm>
            <a:off x="2673391" y="1393744"/>
            <a:ext cx="106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{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2644243-6469-44F7-93E5-52A3567DB7B0}"/>
              </a:ext>
            </a:extLst>
          </p:cNvPr>
          <p:cNvSpPr txBox="1"/>
          <p:nvPr/>
        </p:nvSpPr>
        <p:spPr>
          <a:xfrm>
            <a:off x="309718" y="1445123"/>
            <a:ext cx="16582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Seal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186C779-CAD8-47BC-A4C0-821DA7B9858F}"/>
              </a:ext>
            </a:extLst>
          </p:cNvPr>
          <p:cNvSpPr txBox="1"/>
          <p:nvPr/>
        </p:nvSpPr>
        <p:spPr>
          <a:xfrm>
            <a:off x="3956742" y="-184284"/>
            <a:ext cx="45439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maze" panose="020B0500000000000000" pitchFamily="34" charset="0"/>
                <a:ea typeface="+mn-ea"/>
                <a:cs typeface="+mn-cs"/>
              </a:rPr>
              <a:t>T7 Concept 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maze" panose="020B0500000000000000" pitchFamily="34" charset="0"/>
                <a:ea typeface="+mn-ea"/>
                <a:cs typeface="+mn-cs"/>
              </a:rPr>
              <a:t>(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maze" panose="020B0500000000000000" pitchFamily="34" charset="0"/>
                <a:ea typeface="+mn-ea"/>
                <a:cs typeface="+mn-cs"/>
              </a:rPr>
              <a:t>T</a:t>
            </a:r>
            <a:r>
              <a:rPr kumimoji="0" lang="en-US" sz="4800" b="1" i="0" u="none" strike="noStrike" kern="1200" cap="none" spc="0" normalizeH="0" baseline="30000" noProof="0" dirty="0">
                <a:ln>
                  <a:noFill/>
                </a:ln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maze" panose="020B0500000000000000" pitchFamily="34" charset="0"/>
                <a:ea typeface="+mn-ea"/>
                <a:cs typeface="+mn-cs"/>
              </a:rPr>
              <a:t>7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maze" panose="020B0500000000000000" pitchFamily="34" charset="0"/>
                <a:ea typeface="+mn-ea"/>
                <a:cs typeface="+mn-cs"/>
              </a:rPr>
              <a:t>)</a:t>
            </a:r>
            <a:endParaRPr kumimoji="0" lang="en-US" sz="4800" b="1" i="0" u="none" strike="noStrike" kern="1200" cap="none" spc="0" normalizeH="0" baseline="3000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maze" panose="020B0500000000000000" pitchFamily="34" charset="0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14A7C96-0C1C-4AE8-9DC7-DC52611D38AE}"/>
              </a:ext>
            </a:extLst>
          </p:cNvPr>
          <p:cNvSpPr txBox="1"/>
          <p:nvPr/>
        </p:nvSpPr>
        <p:spPr>
          <a:xfrm>
            <a:off x="4160404" y="4385054"/>
            <a:ext cx="607789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A5214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8AF7809-1A12-4A63-B7DD-CB7057C1C390}"/>
              </a:ext>
            </a:extLst>
          </p:cNvPr>
          <p:cNvSpPr txBox="1"/>
          <p:nvPr/>
        </p:nvSpPr>
        <p:spPr>
          <a:xfrm>
            <a:off x="5345978" y="4385870"/>
            <a:ext cx="607789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A5214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D71FC3C-9E19-41EB-A235-1CAB2935016E}"/>
              </a:ext>
            </a:extLst>
          </p:cNvPr>
          <p:cNvSpPr txBox="1"/>
          <p:nvPr/>
        </p:nvSpPr>
        <p:spPr>
          <a:xfrm>
            <a:off x="6547292" y="4387414"/>
            <a:ext cx="60779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A5214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T3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ABB1032-AA55-4731-A8B2-5E22CCD42356}"/>
              </a:ext>
            </a:extLst>
          </p:cNvPr>
          <p:cNvSpPr txBox="1"/>
          <p:nvPr/>
        </p:nvSpPr>
        <p:spPr>
          <a:xfrm>
            <a:off x="7722926" y="4381630"/>
            <a:ext cx="60779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A5214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T4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7104340-B04D-4865-9089-B19093AC28FD}"/>
              </a:ext>
            </a:extLst>
          </p:cNvPr>
          <p:cNvSpPr txBox="1"/>
          <p:nvPr/>
        </p:nvSpPr>
        <p:spPr>
          <a:xfrm>
            <a:off x="7679537" y="5188040"/>
            <a:ext cx="102912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A5214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T5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E2A5993-BE01-4B81-8609-66B5C233DEED}"/>
              </a:ext>
            </a:extLst>
          </p:cNvPr>
          <p:cNvSpPr txBox="1"/>
          <p:nvPr/>
        </p:nvSpPr>
        <p:spPr>
          <a:xfrm>
            <a:off x="7674952" y="5575876"/>
            <a:ext cx="102912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A5214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T6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FC6BF5E-BC9A-45B4-87FD-B2659EDAEDDF}"/>
              </a:ext>
            </a:extLst>
          </p:cNvPr>
          <p:cNvSpPr txBox="1"/>
          <p:nvPr/>
        </p:nvSpPr>
        <p:spPr>
          <a:xfrm>
            <a:off x="7692977" y="5939778"/>
            <a:ext cx="102912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A5214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T7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8BB122E-916B-44F6-8AB2-56FCD07B0D3B}"/>
              </a:ext>
            </a:extLst>
          </p:cNvPr>
          <p:cNvSpPr/>
          <p:nvPr/>
        </p:nvSpPr>
        <p:spPr>
          <a:xfrm>
            <a:off x="7674952" y="5142786"/>
            <a:ext cx="1087459" cy="115432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9077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0"/>
                            </p:stCondLst>
                            <p:childTnLst>
                              <p:par>
                                <p:cTn id="10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8000"/>
                            </p:stCondLst>
                            <p:childTnLst>
                              <p:par>
                                <p:cTn id="10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8500"/>
                            </p:stCondLst>
                            <p:childTnLst>
                              <p:par>
                                <p:cTn id="11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2" grpId="0"/>
      <p:bldP spid="14" grpId="0"/>
      <p:bldP spid="15" grpId="0"/>
      <p:bldP spid="16" grpId="0"/>
      <p:bldP spid="17" grpId="0"/>
      <p:bldP spid="18" grpId="0"/>
      <p:bldP spid="20" grpId="0" animBg="1"/>
      <p:bldP spid="21" grpId="0"/>
      <p:bldP spid="22" grpId="0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2FF837-391A-0A45-9AFA-4EAF68FBD26D}"/>
              </a:ext>
            </a:extLst>
          </p:cNvPr>
          <p:cNvSpPr/>
          <p:nvPr/>
        </p:nvSpPr>
        <p:spPr>
          <a:xfrm>
            <a:off x="-76200" y="-76200"/>
            <a:ext cx="12420600" cy="70866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1D0E4D1-D443-472D-AAD9-1FC2266A4FFC}"/>
              </a:ext>
            </a:extLst>
          </p:cNvPr>
          <p:cNvSpPr txBox="1"/>
          <p:nvPr/>
        </p:nvSpPr>
        <p:spPr>
          <a:xfrm>
            <a:off x="342425" y="1295400"/>
            <a:ext cx="9753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Four Generosity Pillars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675BF1B-37CE-4402-91D4-63E756343855}"/>
              </a:ext>
            </a:extLst>
          </p:cNvPr>
          <p:cNvGrpSpPr/>
          <p:nvPr/>
        </p:nvGrpSpPr>
        <p:grpSpPr>
          <a:xfrm>
            <a:off x="1288575" y="2563812"/>
            <a:ext cx="1752600" cy="2036630"/>
            <a:chOff x="2012950" y="2563812"/>
            <a:chExt cx="1752600" cy="2036630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235B05E7-F047-442E-B26C-783E4437E55A}"/>
                </a:ext>
              </a:extLst>
            </p:cNvPr>
            <p:cNvSpPr/>
            <p:nvPr/>
          </p:nvSpPr>
          <p:spPr>
            <a:xfrm>
              <a:off x="2317750" y="2563812"/>
              <a:ext cx="1143000" cy="1143000"/>
            </a:xfrm>
            <a:prstGeom prst="ellipse">
              <a:avLst/>
            </a:prstGeom>
            <a:no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6" name="Graphic 25" descr="Hourglass">
              <a:extLst>
                <a:ext uri="{FF2B5EF4-FFF2-40B4-BE49-F238E27FC236}">
                  <a16:creationId xmlns:a16="http://schemas.microsoft.com/office/drawing/2014/main" id="{57956469-A999-414D-A2D5-1A3A6C26FC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432050" y="2678112"/>
              <a:ext cx="914400" cy="914400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DA4BA1D-CE27-49B4-AD3E-5D81096E2E04}"/>
                </a:ext>
              </a:extLst>
            </p:cNvPr>
            <p:cNvSpPr txBox="1"/>
            <p:nvPr/>
          </p:nvSpPr>
          <p:spPr>
            <a:xfrm>
              <a:off x="2012950" y="4077222"/>
              <a:ext cx="17526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Time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85A51DEE-7F00-45BA-8CAD-4196306CB46D}"/>
                </a:ext>
              </a:extLst>
            </p:cNvPr>
            <p:cNvSpPr/>
            <p:nvPr/>
          </p:nvSpPr>
          <p:spPr>
            <a:xfrm>
              <a:off x="2012950" y="3931898"/>
              <a:ext cx="1752600" cy="45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1" name="Oval 30">
            <a:extLst>
              <a:ext uri="{FF2B5EF4-FFF2-40B4-BE49-F238E27FC236}">
                <a16:creationId xmlns:a16="http://schemas.microsoft.com/office/drawing/2014/main" id="{289EEC17-9C59-423A-A674-700BFC867E6B}"/>
              </a:ext>
            </a:extLst>
          </p:cNvPr>
          <p:cNvSpPr/>
          <p:nvPr/>
        </p:nvSpPr>
        <p:spPr>
          <a:xfrm>
            <a:off x="3623258" y="2563812"/>
            <a:ext cx="1143000" cy="1143000"/>
          </a:xfrm>
          <a:prstGeom prst="ellipse">
            <a:avLst/>
          </a:prstGeom>
          <a:noFill/>
          <a:ln w="571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3" name="Graphic 32" descr="Confused person">
            <a:extLst>
              <a:ext uri="{FF2B5EF4-FFF2-40B4-BE49-F238E27FC236}">
                <a16:creationId xmlns:a16="http://schemas.microsoft.com/office/drawing/2014/main" id="{B4212902-4F83-447F-A2CC-4DB8F95142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737558" y="2622847"/>
            <a:ext cx="914400" cy="914400"/>
          </a:xfrm>
          <a:prstGeom prst="rect">
            <a:avLst/>
          </a:prstGeom>
        </p:spPr>
      </p:pic>
      <p:sp>
        <p:nvSpPr>
          <p:cNvPr id="34" name="Oval 33">
            <a:extLst>
              <a:ext uri="{FF2B5EF4-FFF2-40B4-BE49-F238E27FC236}">
                <a16:creationId xmlns:a16="http://schemas.microsoft.com/office/drawing/2014/main" id="{6FC13660-9913-445D-A7C7-3A94001A530A}"/>
              </a:ext>
            </a:extLst>
          </p:cNvPr>
          <p:cNvSpPr/>
          <p:nvPr/>
        </p:nvSpPr>
        <p:spPr>
          <a:xfrm>
            <a:off x="5653141" y="2563812"/>
            <a:ext cx="1143000" cy="1143000"/>
          </a:xfrm>
          <a:prstGeom prst="ellipse">
            <a:avLst/>
          </a:prstGeom>
          <a:noFill/>
          <a:ln w="571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5" name="Graphic 34" descr="Trophy">
            <a:extLst>
              <a:ext uri="{FF2B5EF4-FFF2-40B4-BE49-F238E27FC236}">
                <a16:creationId xmlns:a16="http://schemas.microsoft.com/office/drawing/2014/main" id="{6C6C9A87-4F8E-457F-A452-21516B62FB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767441" y="2678112"/>
            <a:ext cx="914400" cy="914400"/>
          </a:xfrm>
          <a:prstGeom prst="rect">
            <a:avLst/>
          </a:prstGeom>
        </p:spPr>
      </p:pic>
      <p:sp>
        <p:nvSpPr>
          <p:cNvPr id="36" name="Oval 35">
            <a:extLst>
              <a:ext uri="{FF2B5EF4-FFF2-40B4-BE49-F238E27FC236}">
                <a16:creationId xmlns:a16="http://schemas.microsoft.com/office/drawing/2014/main" id="{2075BC79-1EA2-4259-A497-996E8695FB34}"/>
              </a:ext>
            </a:extLst>
          </p:cNvPr>
          <p:cNvSpPr/>
          <p:nvPr/>
        </p:nvSpPr>
        <p:spPr>
          <a:xfrm>
            <a:off x="7788858" y="2563812"/>
            <a:ext cx="1143000" cy="1143000"/>
          </a:xfrm>
          <a:prstGeom prst="ellipse">
            <a:avLst/>
          </a:prstGeom>
          <a:noFill/>
          <a:ln w="571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Graphic 37" descr="Piggy Bank">
            <a:extLst>
              <a:ext uri="{FF2B5EF4-FFF2-40B4-BE49-F238E27FC236}">
                <a16:creationId xmlns:a16="http://schemas.microsoft.com/office/drawing/2014/main" id="{A1454CE4-B586-4881-8096-902DF0E93CC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903158" y="2678112"/>
            <a:ext cx="914400" cy="914400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C690C0AC-24F3-41FF-BAAA-9202F5CC4109}"/>
              </a:ext>
            </a:extLst>
          </p:cNvPr>
          <p:cNvSpPr txBox="1"/>
          <p:nvPr/>
        </p:nvSpPr>
        <p:spPr>
          <a:xfrm>
            <a:off x="2663993" y="5805998"/>
            <a:ext cx="51579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Tangible T’s</a:t>
            </a:r>
          </a:p>
        </p:txBody>
      </p:sp>
      <p:pic>
        <p:nvPicPr>
          <p:cNvPr id="21" name="Picture 20" descr="A picture containing food&#10;&#10;Description automatically generated">
            <a:extLst>
              <a:ext uri="{FF2B5EF4-FFF2-40B4-BE49-F238E27FC236}">
                <a16:creationId xmlns:a16="http://schemas.microsoft.com/office/drawing/2014/main" id="{BF58C58F-F2DA-4EF3-827C-AFEE5AE9062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546129" y="4991877"/>
            <a:ext cx="1569070" cy="1569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58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2FF837-391A-0A45-9AFA-4EAF68FBD26D}"/>
              </a:ext>
            </a:extLst>
          </p:cNvPr>
          <p:cNvSpPr/>
          <p:nvPr/>
        </p:nvSpPr>
        <p:spPr>
          <a:xfrm>
            <a:off x="-218861" y="-152400"/>
            <a:ext cx="12420600" cy="70866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624BE2D-63D5-D849-9202-B7D851ED8214}"/>
              </a:ext>
            </a:extLst>
          </p:cNvPr>
          <p:cNvSpPr/>
          <p:nvPr/>
        </p:nvSpPr>
        <p:spPr>
          <a:xfrm>
            <a:off x="-2209800" y="3926290"/>
            <a:ext cx="1752600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picture containing food&#10;&#10;Description automatically generated">
            <a:extLst>
              <a:ext uri="{FF2B5EF4-FFF2-40B4-BE49-F238E27FC236}">
                <a16:creationId xmlns:a16="http://schemas.microsoft.com/office/drawing/2014/main" id="{74751A8B-FC36-214A-9DC5-B087E08AA7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80842" y="-327760"/>
            <a:ext cx="1697181" cy="169718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5F6255A-2E1F-480D-AAF1-1792577368EA}"/>
              </a:ext>
            </a:extLst>
          </p:cNvPr>
          <p:cNvSpPr txBox="1"/>
          <p:nvPr/>
        </p:nvSpPr>
        <p:spPr>
          <a:xfrm>
            <a:off x="201881" y="272675"/>
            <a:ext cx="9640952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oto Sans"/>
                <a:ea typeface="+mn-ea"/>
                <a:cs typeface="+mn-cs"/>
              </a:rPr>
              <a:t>T1-</a:t>
            </a:r>
            <a:r>
              <a:rPr kumimoji="0" lang="en-US" sz="4400" b="1" i="1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oto Sans"/>
                <a:ea typeface="+mn-ea"/>
                <a:cs typeface="+mn-cs"/>
              </a:rPr>
              <a:t>Time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007681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oto Sans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007681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oto Sans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oto Sans"/>
                <a:ea typeface="+mn-ea"/>
                <a:cs typeface="+mn-cs"/>
              </a:rPr>
              <a:t>Spiritual: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681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oto Sans"/>
                <a:ea typeface="+mn-ea"/>
                <a:cs typeface="+mn-cs"/>
              </a:rPr>
              <a:t> individual, personal worship, bible study &amp; relationship building with God (Time with God).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Noto Sans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Noto Sans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oto Sans"/>
                <a:ea typeface="+mn-ea"/>
                <a:cs typeface="+mn-cs"/>
              </a:rPr>
              <a:t> Practical: – Time Management: Organizing time for family, the individual’s life, building relationships and planning for the future.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Noto Sans"/>
                <a:ea typeface="+mn-ea"/>
                <a:cs typeface="+mn-cs"/>
              </a:rPr>
              <a:t>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EB244D6-C1DD-4448-8580-19777485273B}"/>
              </a:ext>
            </a:extLst>
          </p:cNvPr>
          <p:cNvSpPr/>
          <p:nvPr/>
        </p:nvSpPr>
        <p:spPr>
          <a:xfrm rot="5400000">
            <a:off x="7079900" y="2895125"/>
            <a:ext cx="61721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Revolutionary   ---  Generosity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6CFEB2-6F16-451C-858C-533F0EB84858}"/>
              </a:ext>
            </a:extLst>
          </p:cNvPr>
          <p:cNvSpPr txBox="1"/>
          <p:nvPr/>
        </p:nvSpPr>
        <p:spPr>
          <a:xfrm>
            <a:off x="8707020" y="6320140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681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 “ROCK” Jesus</a:t>
            </a:r>
          </a:p>
        </p:txBody>
      </p:sp>
    </p:spTree>
    <p:extLst>
      <p:ext uri="{BB962C8B-B14F-4D97-AF65-F5344CB8AC3E}">
        <p14:creationId xmlns:p14="http://schemas.microsoft.com/office/powerpoint/2010/main" val="2133592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2FF837-391A-0A45-9AFA-4EAF68FBD26D}"/>
              </a:ext>
            </a:extLst>
          </p:cNvPr>
          <p:cNvSpPr/>
          <p:nvPr/>
        </p:nvSpPr>
        <p:spPr>
          <a:xfrm>
            <a:off x="-218861" y="-152400"/>
            <a:ext cx="12420600" cy="70866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624BE2D-63D5-D849-9202-B7D851ED8214}"/>
              </a:ext>
            </a:extLst>
          </p:cNvPr>
          <p:cNvSpPr/>
          <p:nvPr/>
        </p:nvSpPr>
        <p:spPr>
          <a:xfrm>
            <a:off x="-2209800" y="3926290"/>
            <a:ext cx="1752600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picture containing food&#10;&#10;Description automatically generated">
            <a:extLst>
              <a:ext uri="{FF2B5EF4-FFF2-40B4-BE49-F238E27FC236}">
                <a16:creationId xmlns:a16="http://schemas.microsoft.com/office/drawing/2014/main" id="{74751A8B-FC36-214A-9DC5-B087E08AA7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80842" y="-327760"/>
            <a:ext cx="1697181" cy="169718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5F6255A-2E1F-480D-AAF1-1792577368EA}"/>
              </a:ext>
            </a:extLst>
          </p:cNvPr>
          <p:cNvSpPr txBox="1"/>
          <p:nvPr/>
        </p:nvSpPr>
        <p:spPr>
          <a:xfrm>
            <a:off x="201881" y="272675"/>
            <a:ext cx="9640952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oto Sans"/>
                <a:ea typeface="+mn-ea"/>
                <a:cs typeface="+mn-cs"/>
              </a:rPr>
              <a:t>T1-</a:t>
            </a:r>
            <a:r>
              <a:rPr kumimoji="0" lang="en-US" sz="4400" b="1" i="1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oto Sans"/>
                <a:ea typeface="+mn-ea"/>
                <a:cs typeface="+mn-cs"/>
              </a:rPr>
              <a:t>Time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007681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oto Sans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007681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oto Sans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oto Sans"/>
                <a:ea typeface="+mn-ea"/>
                <a:cs typeface="+mn-cs"/>
              </a:rPr>
              <a:t>Spiritual: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681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oto Sans"/>
                <a:ea typeface="+mn-ea"/>
                <a:cs typeface="+mn-cs"/>
              </a:rPr>
              <a:t> individual, personal worship, bible study &amp; relationship building with God (Time with God).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7681">
                  <a:lumMod val="20000"/>
                  <a:lumOff val="8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Noto Sans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681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oto Sans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oto Sans"/>
                <a:ea typeface="+mn-ea"/>
                <a:cs typeface="+mn-cs"/>
              </a:rPr>
              <a:t>Practical: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681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oto Sans"/>
                <a:ea typeface="+mn-ea"/>
                <a:cs typeface="+mn-cs"/>
              </a:rPr>
              <a:t> Time Management: Organizing time for family, the individual’s life, building relationships and planning for the future.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F5254"/>
                </a:solidFill>
                <a:effectLst/>
                <a:uLnTx/>
                <a:uFillTx/>
                <a:latin typeface="Noto Sans"/>
                <a:ea typeface="+mn-ea"/>
                <a:cs typeface="+mn-cs"/>
              </a:rPr>
              <a:t>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9C31885-67D2-40CE-AAA7-F82587F32D24}"/>
              </a:ext>
            </a:extLst>
          </p:cNvPr>
          <p:cNvSpPr/>
          <p:nvPr/>
        </p:nvSpPr>
        <p:spPr>
          <a:xfrm rot="5400000">
            <a:off x="7079900" y="2895125"/>
            <a:ext cx="61721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Revolutionary   ---  Generosity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CD29650-9E82-4028-B87F-130AF033566C}"/>
              </a:ext>
            </a:extLst>
          </p:cNvPr>
          <p:cNvSpPr txBox="1"/>
          <p:nvPr/>
        </p:nvSpPr>
        <p:spPr>
          <a:xfrm>
            <a:off x="8707020" y="6320140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681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 “ROCK” Jesus</a:t>
            </a:r>
          </a:p>
        </p:txBody>
      </p:sp>
    </p:spTree>
    <p:extLst>
      <p:ext uri="{BB962C8B-B14F-4D97-AF65-F5344CB8AC3E}">
        <p14:creationId xmlns:p14="http://schemas.microsoft.com/office/powerpoint/2010/main" val="1331956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2FF837-391A-0A45-9AFA-4EAF68FBD26D}"/>
              </a:ext>
            </a:extLst>
          </p:cNvPr>
          <p:cNvSpPr/>
          <p:nvPr/>
        </p:nvSpPr>
        <p:spPr>
          <a:xfrm>
            <a:off x="-76200" y="-76200"/>
            <a:ext cx="12420600" cy="70866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BE2E2CC-A28C-4E3F-A239-31317C529187}"/>
              </a:ext>
            </a:extLst>
          </p:cNvPr>
          <p:cNvSpPr txBox="1"/>
          <p:nvPr/>
        </p:nvSpPr>
        <p:spPr>
          <a:xfrm>
            <a:off x="342425" y="1295400"/>
            <a:ext cx="9753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Four Generosity Pillars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50878C61-9725-47B1-889C-CFDA61856798}"/>
              </a:ext>
            </a:extLst>
          </p:cNvPr>
          <p:cNvSpPr/>
          <p:nvPr/>
        </p:nvSpPr>
        <p:spPr>
          <a:xfrm>
            <a:off x="1593375" y="2563812"/>
            <a:ext cx="1143000" cy="1143000"/>
          </a:xfrm>
          <a:prstGeom prst="ellipse">
            <a:avLst/>
          </a:prstGeom>
          <a:noFill/>
          <a:ln w="571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Graphic 23" descr="Hourglass">
            <a:extLst>
              <a:ext uri="{FF2B5EF4-FFF2-40B4-BE49-F238E27FC236}">
                <a16:creationId xmlns:a16="http://schemas.microsoft.com/office/drawing/2014/main" id="{F6944FCA-581E-4AFC-B2A0-EA43DEB529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07675" y="2678112"/>
            <a:ext cx="914400" cy="914400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2E735293-4B70-4E97-9443-92F231779FA2}"/>
              </a:ext>
            </a:extLst>
          </p:cNvPr>
          <p:cNvGrpSpPr/>
          <p:nvPr/>
        </p:nvGrpSpPr>
        <p:grpSpPr>
          <a:xfrm>
            <a:off x="3318458" y="2563812"/>
            <a:ext cx="1752600" cy="2019697"/>
            <a:chOff x="4042833" y="2563812"/>
            <a:chExt cx="1752600" cy="2019697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0ECDECE7-4CC2-4C4E-B8C5-05056255BB13}"/>
                </a:ext>
              </a:extLst>
            </p:cNvPr>
            <p:cNvSpPr/>
            <p:nvPr/>
          </p:nvSpPr>
          <p:spPr>
            <a:xfrm>
              <a:off x="4347633" y="2563812"/>
              <a:ext cx="1143000" cy="1143000"/>
            </a:xfrm>
            <a:prstGeom prst="ellipse">
              <a:avLst/>
            </a:prstGeom>
            <a:no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0" name="Graphic 29" descr="Confused person">
              <a:extLst>
                <a:ext uri="{FF2B5EF4-FFF2-40B4-BE49-F238E27FC236}">
                  <a16:creationId xmlns:a16="http://schemas.microsoft.com/office/drawing/2014/main" id="{E1A97349-7963-4BDC-B033-AC89AAD0827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461933" y="2622847"/>
              <a:ext cx="914400" cy="914400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F21899C-5BE7-4217-A49C-70F92D1CEC03}"/>
                </a:ext>
              </a:extLst>
            </p:cNvPr>
            <p:cNvSpPr txBox="1"/>
            <p:nvPr/>
          </p:nvSpPr>
          <p:spPr>
            <a:xfrm>
              <a:off x="4042833" y="4060289"/>
              <a:ext cx="1752600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Temple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7CC5FC16-BA52-4A7C-BFE8-E5397DE6FB54}"/>
                </a:ext>
              </a:extLst>
            </p:cNvPr>
            <p:cNvSpPr/>
            <p:nvPr/>
          </p:nvSpPr>
          <p:spPr>
            <a:xfrm>
              <a:off x="4042833" y="3931898"/>
              <a:ext cx="1752600" cy="457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4" name="Oval 33">
            <a:extLst>
              <a:ext uri="{FF2B5EF4-FFF2-40B4-BE49-F238E27FC236}">
                <a16:creationId xmlns:a16="http://schemas.microsoft.com/office/drawing/2014/main" id="{BBE936F1-7118-4D0E-BCDD-8225D66558C2}"/>
              </a:ext>
            </a:extLst>
          </p:cNvPr>
          <p:cNvSpPr/>
          <p:nvPr/>
        </p:nvSpPr>
        <p:spPr>
          <a:xfrm>
            <a:off x="5653141" y="2563812"/>
            <a:ext cx="1143000" cy="1143000"/>
          </a:xfrm>
          <a:prstGeom prst="ellipse">
            <a:avLst/>
          </a:prstGeom>
          <a:noFill/>
          <a:ln w="571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5" name="Graphic 34" descr="Trophy">
            <a:extLst>
              <a:ext uri="{FF2B5EF4-FFF2-40B4-BE49-F238E27FC236}">
                <a16:creationId xmlns:a16="http://schemas.microsoft.com/office/drawing/2014/main" id="{C96F3815-CB6C-4AD7-AE4C-CB71DF5B07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767441" y="2678112"/>
            <a:ext cx="914400" cy="914400"/>
          </a:xfrm>
          <a:prstGeom prst="rect">
            <a:avLst/>
          </a:prstGeom>
        </p:spPr>
      </p:pic>
      <p:sp>
        <p:nvSpPr>
          <p:cNvPr id="36" name="Oval 35">
            <a:extLst>
              <a:ext uri="{FF2B5EF4-FFF2-40B4-BE49-F238E27FC236}">
                <a16:creationId xmlns:a16="http://schemas.microsoft.com/office/drawing/2014/main" id="{FAEC7D29-F73C-4AF8-ADBD-8AA0A655823A}"/>
              </a:ext>
            </a:extLst>
          </p:cNvPr>
          <p:cNvSpPr/>
          <p:nvPr/>
        </p:nvSpPr>
        <p:spPr>
          <a:xfrm>
            <a:off x="7788858" y="2563812"/>
            <a:ext cx="1143000" cy="1143000"/>
          </a:xfrm>
          <a:prstGeom prst="ellipse">
            <a:avLst/>
          </a:prstGeom>
          <a:noFill/>
          <a:ln w="571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7" name="Graphic 36" descr="Piggy Bank">
            <a:extLst>
              <a:ext uri="{FF2B5EF4-FFF2-40B4-BE49-F238E27FC236}">
                <a16:creationId xmlns:a16="http://schemas.microsoft.com/office/drawing/2014/main" id="{6D271502-06F6-4FC3-AA90-10431BA62F6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903158" y="2678112"/>
            <a:ext cx="914400" cy="914400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F38A6248-4A27-4E17-BF39-9F051AA4CD91}"/>
              </a:ext>
            </a:extLst>
          </p:cNvPr>
          <p:cNvSpPr txBox="1"/>
          <p:nvPr/>
        </p:nvSpPr>
        <p:spPr>
          <a:xfrm>
            <a:off x="2663993" y="5805998"/>
            <a:ext cx="51579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Tangible T’s</a:t>
            </a:r>
          </a:p>
        </p:txBody>
      </p:sp>
      <p:pic>
        <p:nvPicPr>
          <p:cNvPr id="21" name="Picture 20" descr="A picture containing food&#10;&#10;Description automatically generated">
            <a:extLst>
              <a:ext uri="{FF2B5EF4-FFF2-40B4-BE49-F238E27FC236}">
                <a16:creationId xmlns:a16="http://schemas.microsoft.com/office/drawing/2014/main" id="{AB7AE4B6-CBE6-4D52-A5A8-F34A460AA7C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546129" y="4991877"/>
            <a:ext cx="1569070" cy="1569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639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2FF837-391A-0A45-9AFA-4EAF68FBD26D}"/>
              </a:ext>
            </a:extLst>
          </p:cNvPr>
          <p:cNvSpPr/>
          <p:nvPr/>
        </p:nvSpPr>
        <p:spPr>
          <a:xfrm>
            <a:off x="-218861" y="-152400"/>
            <a:ext cx="12420600" cy="70866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624BE2D-63D5-D849-9202-B7D851ED8214}"/>
              </a:ext>
            </a:extLst>
          </p:cNvPr>
          <p:cNvSpPr/>
          <p:nvPr/>
        </p:nvSpPr>
        <p:spPr>
          <a:xfrm>
            <a:off x="-2209800" y="3926290"/>
            <a:ext cx="1752600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A picture containing food&#10;&#10;Description automatically generated">
            <a:extLst>
              <a:ext uri="{FF2B5EF4-FFF2-40B4-BE49-F238E27FC236}">
                <a16:creationId xmlns:a16="http://schemas.microsoft.com/office/drawing/2014/main" id="{7012A3BC-6F36-45C3-82D6-54DC122277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80842" y="-327760"/>
            <a:ext cx="1697181" cy="169718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1C6D506-4BDE-4E3F-88B7-9E4101D94711}"/>
              </a:ext>
            </a:extLst>
          </p:cNvPr>
          <p:cNvSpPr/>
          <p:nvPr/>
        </p:nvSpPr>
        <p:spPr>
          <a:xfrm rot="5400000">
            <a:off x="7079900" y="2895125"/>
            <a:ext cx="61721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Revolutionary   ---  Generosity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83F37C1-9AD7-488D-83F6-91B22F331E7A}"/>
              </a:ext>
            </a:extLst>
          </p:cNvPr>
          <p:cNvSpPr txBox="1"/>
          <p:nvPr/>
        </p:nvSpPr>
        <p:spPr>
          <a:xfrm>
            <a:off x="8707020" y="6320140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681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 “ROCK” Jesus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16A4F19-86B5-43BE-BF1E-F605FDC71CED}"/>
              </a:ext>
            </a:extLst>
          </p:cNvPr>
          <p:cNvSpPr txBox="1"/>
          <p:nvPr/>
        </p:nvSpPr>
        <p:spPr>
          <a:xfrm>
            <a:off x="142504" y="240845"/>
            <a:ext cx="9461990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oto Sans"/>
                <a:ea typeface="+mn-ea"/>
                <a:cs typeface="+mn-cs"/>
              </a:rPr>
              <a:t>T2-</a:t>
            </a:r>
            <a:r>
              <a:rPr kumimoji="0" lang="en-US" sz="4400" b="1" i="1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oto Sans"/>
                <a:ea typeface="+mn-ea"/>
                <a:cs typeface="+mn-cs"/>
              </a:rPr>
              <a:t>Temple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oto Sans"/>
                <a:ea typeface="+mn-ea"/>
                <a:cs typeface="+mn-cs"/>
              </a:rPr>
              <a:t>—Body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681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oto Sans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oto Sans"/>
                <a:ea typeface="+mn-ea"/>
                <a:cs typeface="+mn-cs"/>
              </a:rPr>
              <a:t>Spiritual: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681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oto Sans"/>
                <a:ea typeface="+mn-ea"/>
                <a:cs typeface="+mn-cs"/>
              </a:rPr>
              <a:t>“Your body is the temple of the Holy Ghost” The individual is a temple of God, comparison to the Bible sanctuary—living temples.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en-US" sz="4400" b="1" dirty="0">
              <a:solidFill>
                <a:srgbClr val="007681">
                  <a:lumMod val="20000"/>
                  <a:lumOff val="8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oto San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oto Sans"/>
                <a:ea typeface="+mn-ea"/>
                <a:cs typeface="+mn-cs"/>
              </a:rPr>
              <a:t> Practical: Body—health  management, natural principles of health (NEW START).</a:t>
            </a:r>
          </a:p>
        </p:txBody>
      </p:sp>
    </p:spTree>
    <p:extLst>
      <p:ext uri="{BB962C8B-B14F-4D97-AF65-F5344CB8AC3E}">
        <p14:creationId xmlns:p14="http://schemas.microsoft.com/office/powerpoint/2010/main" val="2234504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2FF837-391A-0A45-9AFA-4EAF68FBD26D}"/>
              </a:ext>
            </a:extLst>
          </p:cNvPr>
          <p:cNvSpPr/>
          <p:nvPr/>
        </p:nvSpPr>
        <p:spPr>
          <a:xfrm>
            <a:off x="-218861" y="-152400"/>
            <a:ext cx="12420600" cy="70866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624BE2D-63D5-D849-9202-B7D851ED8214}"/>
              </a:ext>
            </a:extLst>
          </p:cNvPr>
          <p:cNvSpPr/>
          <p:nvPr/>
        </p:nvSpPr>
        <p:spPr>
          <a:xfrm>
            <a:off x="-2209800" y="3926290"/>
            <a:ext cx="1752600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A picture containing food&#10;&#10;Description automatically generated">
            <a:extLst>
              <a:ext uri="{FF2B5EF4-FFF2-40B4-BE49-F238E27FC236}">
                <a16:creationId xmlns:a16="http://schemas.microsoft.com/office/drawing/2014/main" id="{7012A3BC-6F36-45C3-82D6-54DC122277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80842" y="-327760"/>
            <a:ext cx="1697181" cy="169718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1C6D506-4BDE-4E3F-88B7-9E4101D94711}"/>
              </a:ext>
            </a:extLst>
          </p:cNvPr>
          <p:cNvSpPr/>
          <p:nvPr/>
        </p:nvSpPr>
        <p:spPr>
          <a:xfrm rot="5400000">
            <a:off x="7079900" y="2895125"/>
            <a:ext cx="61721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Revolutionary   ---  Generosity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83F37C1-9AD7-488D-83F6-91B22F331E7A}"/>
              </a:ext>
            </a:extLst>
          </p:cNvPr>
          <p:cNvSpPr txBox="1"/>
          <p:nvPr/>
        </p:nvSpPr>
        <p:spPr>
          <a:xfrm>
            <a:off x="8707020" y="6320140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681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 “ROCK” Jesus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16A4F19-86B5-43BE-BF1E-F605FDC71CED}"/>
              </a:ext>
            </a:extLst>
          </p:cNvPr>
          <p:cNvSpPr txBox="1"/>
          <p:nvPr/>
        </p:nvSpPr>
        <p:spPr>
          <a:xfrm>
            <a:off x="142504" y="240845"/>
            <a:ext cx="9461990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oto Sans"/>
                <a:ea typeface="+mn-ea"/>
                <a:cs typeface="+mn-cs"/>
              </a:rPr>
              <a:t>T2-</a:t>
            </a:r>
            <a:r>
              <a:rPr kumimoji="0" lang="en-US" sz="4400" b="1" i="1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oto Sans"/>
                <a:ea typeface="+mn-ea"/>
                <a:cs typeface="+mn-cs"/>
              </a:rPr>
              <a:t>Temple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oto Sans"/>
                <a:ea typeface="+mn-ea"/>
                <a:cs typeface="+mn-cs"/>
              </a:rPr>
              <a:t>—Body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681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oto Sans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oto Sans"/>
                <a:ea typeface="+mn-ea"/>
                <a:cs typeface="+mn-cs"/>
              </a:rPr>
              <a:t>Spiritual: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681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oto Sans"/>
                <a:ea typeface="+mn-ea"/>
                <a:cs typeface="+mn-cs"/>
              </a:rPr>
              <a:t>“Your body is the temple of the Holy Ghost” The individual is a temple of God, comparison to the Bible sanctuary—living temples.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7681">
                  <a:lumMod val="20000"/>
                  <a:lumOff val="8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Noto Sans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681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oto Sans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oto Sans"/>
                <a:ea typeface="+mn-ea"/>
                <a:cs typeface="+mn-cs"/>
              </a:rPr>
              <a:t>Practical: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681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oto Sans"/>
                <a:ea typeface="+mn-ea"/>
                <a:cs typeface="+mn-cs"/>
              </a:rPr>
              <a:t> Body—health  management, natural principles of health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oto Sans"/>
                <a:ea typeface="+mn-ea"/>
                <a:cs typeface="+mn-cs"/>
              </a:rPr>
              <a:t>(NEW START)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681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oto Sans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221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2FF837-391A-0A45-9AFA-4EAF68FBD26D}"/>
              </a:ext>
            </a:extLst>
          </p:cNvPr>
          <p:cNvSpPr/>
          <p:nvPr/>
        </p:nvSpPr>
        <p:spPr>
          <a:xfrm>
            <a:off x="-76200" y="-76200"/>
            <a:ext cx="12420600" cy="70866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78E58B12-A23F-F54B-8013-8C525FC12D20}"/>
              </a:ext>
            </a:extLst>
          </p:cNvPr>
          <p:cNvGrpSpPr/>
          <p:nvPr/>
        </p:nvGrpSpPr>
        <p:grpSpPr>
          <a:xfrm>
            <a:off x="5375564" y="2563812"/>
            <a:ext cx="1914882" cy="4191066"/>
            <a:chOff x="6168874" y="2563812"/>
            <a:chExt cx="1914882" cy="4191066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69D86869-BD91-B044-847E-38EADCADACB0}"/>
                </a:ext>
              </a:extLst>
            </p:cNvPr>
            <p:cNvSpPr/>
            <p:nvPr/>
          </p:nvSpPr>
          <p:spPr>
            <a:xfrm>
              <a:off x="6473674" y="2563812"/>
              <a:ext cx="1143000" cy="1143000"/>
            </a:xfrm>
            <a:prstGeom prst="ellipse">
              <a:avLst/>
            </a:prstGeom>
            <a:no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7" name="Graphic 26" descr="Trophy">
              <a:extLst>
                <a:ext uri="{FF2B5EF4-FFF2-40B4-BE49-F238E27FC236}">
                  <a16:creationId xmlns:a16="http://schemas.microsoft.com/office/drawing/2014/main" id="{F33295A3-540B-6C46-B6E4-F4F0F434AA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587974" y="2678112"/>
              <a:ext cx="914400" cy="914400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0BE79F3E-EF31-A849-8928-D42B7AF52438}"/>
                </a:ext>
              </a:extLst>
            </p:cNvPr>
            <p:cNvSpPr txBox="1"/>
            <p:nvPr/>
          </p:nvSpPr>
          <p:spPr>
            <a:xfrm>
              <a:off x="6168874" y="4077222"/>
              <a:ext cx="1914882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Talent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Including Terra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Firma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(Earth)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D63225A9-D29C-BB4C-A03D-B5F704E12818}"/>
                </a:ext>
              </a:extLst>
            </p:cNvPr>
            <p:cNvSpPr/>
            <p:nvPr/>
          </p:nvSpPr>
          <p:spPr>
            <a:xfrm>
              <a:off x="6168874" y="3931898"/>
              <a:ext cx="1752600" cy="45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22E134DC-8A98-4972-A71E-F860163CBE91}"/>
              </a:ext>
            </a:extLst>
          </p:cNvPr>
          <p:cNvSpPr txBox="1"/>
          <p:nvPr/>
        </p:nvSpPr>
        <p:spPr>
          <a:xfrm>
            <a:off x="342425" y="1295400"/>
            <a:ext cx="9753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Four Generosity Pillars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FD5B1502-223C-4BAC-A37C-6F6DA5DC28F3}"/>
              </a:ext>
            </a:extLst>
          </p:cNvPr>
          <p:cNvSpPr/>
          <p:nvPr/>
        </p:nvSpPr>
        <p:spPr>
          <a:xfrm>
            <a:off x="1593375" y="2563812"/>
            <a:ext cx="1143000" cy="1143000"/>
          </a:xfrm>
          <a:prstGeom prst="ellipse">
            <a:avLst/>
          </a:prstGeom>
          <a:noFill/>
          <a:ln w="571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Graphic 23" descr="Hourglass">
            <a:extLst>
              <a:ext uri="{FF2B5EF4-FFF2-40B4-BE49-F238E27FC236}">
                <a16:creationId xmlns:a16="http://schemas.microsoft.com/office/drawing/2014/main" id="{020CA629-DE10-4446-9A8D-6BAA6F9C7A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07675" y="2678112"/>
            <a:ext cx="914400" cy="914400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5EB8331E-A331-4F13-B9EF-53CA2DD107F5}"/>
              </a:ext>
            </a:extLst>
          </p:cNvPr>
          <p:cNvSpPr/>
          <p:nvPr/>
        </p:nvSpPr>
        <p:spPr>
          <a:xfrm>
            <a:off x="3623258" y="2563812"/>
            <a:ext cx="1143000" cy="1143000"/>
          </a:xfrm>
          <a:prstGeom prst="ellipse">
            <a:avLst/>
          </a:prstGeom>
          <a:noFill/>
          <a:ln w="571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8" name="Graphic 27" descr="Confused person">
            <a:extLst>
              <a:ext uri="{FF2B5EF4-FFF2-40B4-BE49-F238E27FC236}">
                <a16:creationId xmlns:a16="http://schemas.microsoft.com/office/drawing/2014/main" id="{C12CAFA9-D7BE-4486-A0D7-BA3D7325E4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737558" y="2622847"/>
            <a:ext cx="914400" cy="914400"/>
          </a:xfrm>
          <a:prstGeom prst="rect">
            <a:avLst/>
          </a:prstGeom>
        </p:spPr>
      </p:pic>
      <p:sp>
        <p:nvSpPr>
          <p:cNvPr id="36" name="Oval 35">
            <a:extLst>
              <a:ext uri="{FF2B5EF4-FFF2-40B4-BE49-F238E27FC236}">
                <a16:creationId xmlns:a16="http://schemas.microsoft.com/office/drawing/2014/main" id="{B236CDB0-7220-4819-B698-5A3F85B5B26F}"/>
              </a:ext>
            </a:extLst>
          </p:cNvPr>
          <p:cNvSpPr/>
          <p:nvPr/>
        </p:nvSpPr>
        <p:spPr>
          <a:xfrm>
            <a:off x="7788858" y="2563812"/>
            <a:ext cx="1143000" cy="1143000"/>
          </a:xfrm>
          <a:prstGeom prst="ellipse">
            <a:avLst/>
          </a:prstGeom>
          <a:noFill/>
          <a:ln w="571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7" name="Graphic 36" descr="Piggy Bank">
            <a:extLst>
              <a:ext uri="{FF2B5EF4-FFF2-40B4-BE49-F238E27FC236}">
                <a16:creationId xmlns:a16="http://schemas.microsoft.com/office/drawing/2014/main" id="{CFB70D6D-357B-4046-8D80-50E61EF7059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903158" y="2678112"/>
            <a:ext cx="914400" cy="914400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E57A5F92-1847-4A28-BBF0-C33EBA5C762B}"/>
              </a:ext>
            </a:extLst>
          </p:cNvPr>
          <p:cNvSpPr txBox="1"/>
          <p:nvPr/>
        </p:nvSpPr>
        <p:spPr>
          <a:xfrm>
            <a:off x="3664030" y="268754"/>
            <a:ext cx="34230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Tangible T’s</a:t>
            </a:r>
          </a:p>
        </p:txBody>
      </p:sp>
      <p:pic>
        <p:nvPicPr>
          <p:cNvPr id="21" name="Picture 20" descr="A picture containing food&#10;&#10;Description automatically generated">
            <a:extLst>
              <a:ext uri="{FF2B5EF4-FFF2-40B4-BE49-F238E27FC236}">
                <a16:creationId xmlns:a16="http://schemas.microsoft.com/office/drawing/2014/main" id="{F96802E4-AC9F-4D58-AF22-B1A5CC9F310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546129" y="4991877"/>
            <a:ext cx="1569070" cy="1569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800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2FF837-391A-0A45-9AFA-4EAF68FBD26D}"/>
              </a:ext>
            </a:extLst>
          </p:cNvPr>
          <p:cNvSpPr/>
          <p:nvPr/>
        </p:nvSpPr>
        <p:spPr>
          <a:xfrm>
            <a:off x="-218861" y="-152400"/>
            <a:ext cx="12420600" cy="70866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624BE2D-63D5-D849-9202-B7D851ED8214}"/>
              </a:ext>
            </a:extLst>
          </p:cNvPr>
          <p:cNvSpPr/>
          <p:nvPr/>
        </p:nvSpPr>
        <p:spPr>
          <a:xfrm>
            <a:off x="-2209800" y="3926290"/>
            <a:ext cx="1752600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picture containing food&#10;&#10;Description automatically generated">
            <a:extLst>
              <a:ext uri="{FF2B5EF4-FFF2-40B4-BE49-F238E27FC236}">
                <a16:creationId xmlns:a16="http://schemas.microsoft.com/office/drawing/2014/main" id="{421B9ADB-9AF7-4E7B-9F75-E821E61D26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80842" y="-327760"/>
            <a:ext cx="1697181" cy="169718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CEEA71E-6E0D-483B-9073-083944750705}"/>
              </a:ext>
            </a:extLst>
          </p:cNvPr>
          <p:cNvSpPr/>
          <p:nvPr/>
        </p:nvSpPr>
        <p:spPr>
          <a:xfrm rot="5400000">
            <a:off x="7079900" y="2895125"/>
            <a:ext cx="61721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Revolutionary   ---  Generosity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EDB5B20-9C09-4176-B84C-324949ED8E08}"/>
              </a:ext>
            </a:extLst>
          </p:cNvPr>
          <p:cNvSpPr txBox="1"/>
          <p:nvPr/>
        </p:nvSpPr>
        <p:spPr>
          <a:xfrm>
            <a:off x="8707020" y="6320140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681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 “ROCK” Jesus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65515CA-7C0E-4424-A519-C46C8DE82CF5}"/>
              </a:ext>
            </a:extLst>
          </p:cNvPr>
          <p:cNvSpPr txBox="1"/>
          <p:nvPr/>
        </p:nvSpPr>
        <p:spPr>
          <a:xfrm>
            <a:off x="169568" y="227194"/>
            <a:ext cx="9434925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oto Sans"/>
                <a:ea typeface="+mn-ea"/>
                <a:cs typeface="+mn-cs"/>
              </a:rPr>
              <a:t>T3-</a:t>
            </a:r>
            <a:r>
              <a:rPr kumimoji="0" lang="en-US" sz="4400" b="1" i="1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oto Sans"/>
                <a:ea typeface="+mn-ea"/>
                <a:cs typeface="+mn-cs"/>
              </a:rPr>
              <a:t>Talent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oto Sans"/>
                <a:ea typeface="+mn-ea"/>
                <a:cs typeface="+mn-cs"/>
              </a:rPr>
              <a:t>—Gifts from God.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681">
                    <a:lumMod val="20000"/>
                    <a:lumOff val="80000"/>
                  </a:srgbClr>
                </a:solidFill>
                <a:effectLst/>
                <a:uLnTx/>
                <a:uFillTx/>
                <a:latin typeface="Noto Sans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oto Sans"/>
                <a:ea typeface="+mn-ea"/>
                <a:cs typeface="+mn-cs"/>
              </a:rPr>
              <a:t>Spiritual: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681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oto Sans"/>
                <a:ea typeface="+mn-ea"/>
                <a:cs typeface="+mn-cs"/>
              </a:rPr>
              <a:t> God gives individuals gifts to do His work.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en-US" sz="4400" b="1" dirty="0">
              <a:solidFill>
                <a:srgbClr val="007681">
                  <a:lumMod val="20000"/>
                  <a:lumOff val="8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oto San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oto Sans"/>
                <a:ea typeface="+mn-ea"/>
                <a:cs typeface="+mn-cs"/>
              </a:rPr>
              <a:t> Practical: God gives individuals talents to have gainful employment.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7681">
                  <a:lumMod val="20000"/>
                  <a:lumOff val="8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Noto Sans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7681">
                  <a:lumMod val="20000"/>
                  <a:lumOff val="8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Noto Sans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Noto Sa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6292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4364348-B998-4D86-89A7-1D25EC486F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" y="0"/>
            <a:ext cx="12190815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197FE52-E4BC-431E-A56B-8BC6EFCF641F}"/>
              </a:ext>
            </a:extLst>
          </p:cNvPr>
          <p:cNvSpPr/>
          <p:nvPr/>
        </p:nvSpPr>
        <p:spPr>
          <a:xfrm>
            <a:off x="7515225" y="5905500"/>
            <a:ext cx="161925" cy="271463"/>
          </a:xfrm>
          <a:prstGeom prst="rect">
            <a:avLst/>
          </a:prstGeom>
          <a:solidFill>
            <a:srgbClr val="8960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7B4DD0-D1D9-4409-8CD2-C322423CBF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429000"/>
            <a:ext cx="10274163" cy="304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5061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2FF837-391A-0A45-9AFA-4EAF68FBD26D}"/>
              </a:ext>
            </a:extLst>
          </p:cNvPr>
          <p:cNvSpPr/>
          <p:nvPr/>
        </p:nvSpPr>
        <p:spPr>
          <a:xfrm>
            <a:off x="-218861" y="-152400"/>
            <a:ext cx="12420600" cy="70866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624BE2D-63D5-D849-9202-B7D851ED8214}"/>
              </a:ext>
            </a:extLst>
          </p:cNvPr>
          <p:cNvSpPr/>
          <p:nvPr/>
        </p:nvSpPr>
        <p:spPr>
          <a:xfrm>
            <a:off x="-2209800" y="3926290"/>
            <a:ext cx="1752600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picture containing food&#10;&#10;Description automatically generated">
            <a:extLst>
              <a:ext uri="{FF2B5EF4-FFF2-40B4-BE49-F238E27FC236}">
                <a16:creationId xmlns:a16="http://schemas.microsoft.com/office/drawing/2014/main" id="{421B9ADB-9AF7-4E7B-9F75-E821E61D26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80842" y="-327760"/>
            <a:ext cx="1697181" cy="169718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CEEA71E-6E0D-483B-9073-083944750705}"/>
              </a:ext>
            </a:extLst>
          </p:cNvPr>
          <p:cNvSpPr/>
          <p:nvPr/>
        </p:nvSpPr>
        <p:spPr>
          <a:xfrm rot="5400000">
            <a:off x="7079900" y="2895125"/>
            <a:ext cx="61721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Revolutionary   ---  Generosity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EDB5B20-9C09-4176-B84C-324949ED8E08}"/>
              </a:ext>
            </a:extLst>
          </p:cNvPr>
          <p:cNvSpPr txBox="1"/>
          <p:nvPr/>
        </p:nvSpPr>
        <p:spPr>
          <a:xfrm>
            <a:off x="8707020" y="6320140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681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 “ROCK” Jesus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65515CA-7C0E-4424-A519-C46C8DE82CF5}"/>
              </a:ext>
            </a:extLst>
          </p:cNvPr>
          <p:cNvSpPr txBox="1"/>
          <p:nvPr/>
        </p:nvSpPr>
        <p:spPr>
          <a:xfrm>
            <a:off x="169568" y="227194"/>
            <a:ext cx="943492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oto Sans"/>
                <a:ea typeface="+mn-ea"/>
                <a:cs typeface="+mn-cs"/>
              </a:rPr>
              <a:t>T3-</a:t>
            </a:r>
            <a:r>
              <a:rPr kumimoji="0" lang="en-US" sz="4400" b="1" i="1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oto Sans"/>
                <a:ea typeface="+mn-ea"/>
                <a:cs typeface="+mn-cs"/>
              </a:rPr>
              <a:t>Talent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oto Sans"/>
                <a:ea typeface="+mn-ea"/>
                <a:cs typeface="+mn-cs"/>
              </a:rPr>
              <a:t>—Gifts from God.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681">
                    <a:lumMod val="20000"/>
                    <a:lumOff val="80000"/>
                  </a:srgbClr>
                </a:solidFill>
                <a:effectLst/>
                <a:uLnTx/>
                <a:uFillTx/>
                <a:latin typeface="Noto Sans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oto Sans"/>
                <a:ea typeface="+mn-ea"/>
                <a:cs typeface="+mn-cs"/>
              </a:rPr>
              <a:t>Spiritual: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681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oto Sans"/>
                <a:ea typeface="+mn-ea"/>
                <a:cs typeface="+mn-cs"/>
              </a:rPr>
              <a:t> God gives individuals gifts to do His work.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7681">
                  <a:lumMod val="20000"/>
                  <a:lumOff val="8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Noto Sans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681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oto Sans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oto Sans"/>
                <a:ea typeface="+mn-ea"/>
                <a:cs typeface="+mn-cs"/>
              </a:rPr>
              <a:t>Practical: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681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oto Sans"/>
                <a:ea typeface="+mn-ea"/>
                <a:cs typeface="+mn-cs"/>
              </a:rPr>
              <a:t> God gives individuals talents to have gainful employment.</a:t>
            </a:r>
          </a:p>
        </p:txBody>
      </p:sp>
    </p:spTree>
    <p:extLst>
      <p:ext uri="{BB962C8B-B14F-4D97-AF65-F5344CB8AC3E}">
        <p14:creationId xmlns:p14="http://schemas.microsoft.com/office/powerpoint/2010/main" val="4005202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2FF837-391A-0A45-9AFA-4EAF68FBD26D}"/>
              </a:ext>
            </a:extLst>
          </p:cNvPr>
          <p:cNvSpPr/>
          <p:nvPr/>
        </p:nvSpPr>
        <p:spPr>
          <a:xfrm>
            <a:off x="-218861" y="-152400"/>
            <a:ext cx="12420600" cy="70866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624BE2D-63D5-D849-9202-B7D851ED8214}"/>
              </a:ext>
            </a:extLst>
          </p:cNvPr>
          <p:cNvSpPr/>
          <p:nvPr/>
        </p:nvSpPr>
        <p:spPr>
          <a:xfrm>
            <a:off x="-2209800" y="3926290"/>
            <a:ext cx="1752600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picture containing food&#10;&#10;Description automatically generated">
            <a:extLst>
              <a:ext uri="{FF2B5EF4-FFF2-40B4-BE49-F238E27FC236}">
                <a16:creationId xmlns:a16="http://schemas.microsoft.com/office/drawing/2014/main" id="{421B9ADB-9AF7-4E7B-9F75-E821E61D26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80842" y="-327760"/>
            <a:ext cx="1697181" cy="169718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CEEA71E-6E0D-483B-9073-083944750705}"/>
              </a:ext>
            </a:extLst>
          </p:cNvPr>
          <p:cNvSpPr/>
          <p:nvPr/>
        </p:nvSpPr>
        <p:spPr>
          <a:xfrm rot="5400000">
            <a:off x="7079900" y="2895125"/>
            <a:ext cx="61721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Revolutionary   ---  Generosity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EDB5B20-9C09-4176-B84C-324949ED8E08}"/>
              </a:ext>
            </a:extLst>
          </p:cNvPr>
          <p:cNvSpPr txBox="1"/>
          <p:nvPr/>
        </p:nvSpPr>
        <p:spPr>
          <a:xfrm>
            <a:off x="8707020" y="6320140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681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 “ROCK” Jesus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65515CA-7C0E-4424-A519-C46C8DE82CF5}"/>
              </a:ext>
            </a:extLst>
          </p:cNvPr>
          <p:cNvSpPr txBox="1"/>
          <p:nvPr/>
        </p:nvSpPr>
        <p:spPr>
          <a:xfrm>
            <a:off x="169568" y="227194"/>
            <a:ext cx="9434925" cy="7540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oto Sans"/>
                <a:ea typeface="+mn-ea"/>
                <a:cs typeface="+mn-cs"/>
              </a:rPr>
              <a:t>T3-</a:t>
            </a:r>
            <a:r>
              <a:rPr kumimoji="0" lang="en-US" sz="4400" b="1" i="1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oto Sans"/>
                <a:ea typeface="+mn-ea"/>
                <a:cs typeface="+mn-cs"/>
              </a:rPr>
              <a:t>Talent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oto Sans"/>
                <a:ea typeface="+mn-ea"/>
                <a:cs typeface="+mn-cs"/>
              </a:rPr>
              <a:t>—Gifts from God.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4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oto Sans"/>
              </a:rPr>
              <a:t>2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oto Sans"/>
                <a:ea typeface="+mn-ea"/>
                <a:cs typeface="+mn-cs"/>
              </a:rPr>
              <a:t>. Practical: God gives individuals talents to have gainful employment.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681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oto Sans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681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oto Sans"/>
                <a:ea typeface="+mn-ea"/>
                <a:cs typeface="+mn-cs"/>
              </a:rPr>
              <a:t>3.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oto Sans"/>
                <a:ea typeface="+mn-ea"/>
                <a:cs typeface="+mn-cs"/>
              </a:rPr>
              <a:t>T3.5-</a:t>
            </a:r>
            <a:r>
              <a:rPr kumimoji="0" lang="en-US" sz="4400" b="1" i="0" u="sng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oto Sans"/>
                <a:ea typeface="+mn-ea"/>
                <a:cs typeface="+mn-cs"/>
              </a:rPr>
              <a:t>Terra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oto Sans"/>
                <a:ea typeface="+mn-ea"/>
                <a:cs typeface="+mn-cs"/>
              </a:rPr>
              <a:t>: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681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oto Sans"/>
                <a:ea typeface="+mn-ea"/>
                <a:cs typeface="+mn-cs"/>
              </a:rPr>
              <a:t> we place care of the planet (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D2248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oto Sans"/>
                <a:ea typeface="+mn-ea"/>
                <a:cs typeface="+mn-cs"/>
              </a:rPr>
              <a:t>Terra firma-Mother Earth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681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oto Sans"/>
                <a:ea typeface="+mn-ea"/>
                <a:cs typeface="+mn-cs"/>
              </a:rPr>
              <a:t>) under Talents. He has given humans gifts to take care for every aspect of the planet (Stewards of the Earth),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oto Sans"/>
                <a:ea typeface="+mn-ea"/>
                <a:cs typeface="+mn-cs"/>
              </a:rPr>
              <a:t>Terra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681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oto Sans"/>
                <a:ea typeface="+mn-ea"/>
                <a:cs typeface="+mn-cs"/>
              </a:rPr>
              <a:t>(T3.5).</a:t>
            </a:r>
            <a:endParaRPr lang="en-US" sz="4400" b="1" dirty="0">
              <a:solidFill>
                <a:srgbClr val="007681">
                  <a:lumMod val="20000"/>
                  <a:lumOff val="8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oto San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7681">
                  <a:lumMod val="20000"/>
                  <a:lumOff val="8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Noto Sa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0861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2FF837-391A-0A45-9AFA-4EAF68FBD26D}"/>
              </a:ext>
            </a:extLst>
          </p:cNvPr>
          <p:cNvSpPr/>
          <p:nvPr/>
        </p:nvSpPr>
        <p:spPr>
          <a:xfrm>
            <a:off x="-76200" y="-76200"/>
            <a:ext cx="12420600" cy="70866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0BB5B18-D1BE-4E24-9BE4-5C66138808BB}"/>
              </a:ext>
            </a:extLst>
          </p:cNvPr>
          <p:cNvSpPr txBox="1"/>
          <p:nvPr/>
        </p:nvSpPr>
        <p:spPr>
          <a:xfrm>
            <a:off x="342425" y="1295400"/>
            <a:ext cx="9753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Four Generosity Pillars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2EEB6141-E547-41B6-A11B-615554D4D5E3}"/>
              </a:ext>
            </a:extLst>
          </p:cNvPr>
          <p:cNvSpPr/>
          <p:nvPr/>
        </p:nvSpPr>
        <p:spPr>
          <a:xfrm>
            <a:off x="1593375" y="2563812"/>
            <a:ext cx="1143000" cy="1143000"/>
          </a:xfrm>
          <a:prstGeom prst="ellipse">
            <a:avLst/>
          </a:prstGeom>
          <a:noFill/>
          <a:ln w="571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Graphic 23" descr="Hourglass">
            <a:extLst>
              <a:ext uri="{FF2B5EF4-FFF2-40B4-BE49-F238E27FC236}">
                <a16:creationId xmlns:a16="http://schemas.microsoft.com/office/drawing/2014/main" id="{D677E3F9-86BA-417B-BB04-A330BB90BE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07675" y="2678112"/>
            <a:ext cx="914400" cy="914400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A361E7C1-DBDA-42F3-90F1-0E25048DD7C4}"/>
              </a:ext>
            </a:extLst>
          </p:cNvPr>
          <p:cNvSpPr/>
          <p:nvPr/>
        </p:nvSpPr>
        <p:spPr>
          <a:xfrm>
            <a:off x="3623258" y="2563812"/>
            <a:ext cx="1143000" cy="1143000"/>
          </a:xfrm>
          <a:prstGeom prst="ellipse">
            <a:avLst/>
          </a:prstGeom>
          <a:noFill/>
          <a:ln w="571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8" name="Graphic 27" descr="Confused person">
            <a:extLst>
              <a:ext uri="{FF2B5EF4-FFF2-40B4-BE49-F238E27FC236}">
                <a16:creationId xmlns:a16="http://schemas.microsoft.com/office/drawing/2014/main" id="{6235C158-0C93-496D-B67D-161DC2C724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737558" y="2622847"/>
            <a:ext cx="914400" cy="914400"/>
          </a:xfrm>
          <a:prstGeom prst="rect">
            <a:avLst/>
          </a:prstGeom>
        </p:spPr>
      </p:pic>
      <p:sp>
        <p:nvSpPr>
          <p:cNvPr id="29" name="Oval 28">
            <a:extLst>
              <a:ext uri="{FF2B5EF4-FFF2-40B4-BE49-F238E27FC236}">
                <a16:creationId xmlns:a16="http://schemas.microsoft.com/office/drawing/2014/main" id="{1C288B8F-70E1-4593-89B5-6C243168A4C7}"/>
              </a:ext>
            </a:extLst>
          </p:cNvPr>
          <p:cNvSpPr/>
          <p:nvPr/>
        </p:nvSpPr>
        <p:spPr>
          <a:xfrm>
            <a:off x="5653141" y="2563812"/>
            <a:ext cx="1143000" cy="1143000"/>
          </a:xfrm>
          <a:prstGeom prst="ellipse">
            <a:avLst/>
          </a:prstGeom>
          <a:noFill/>
          <a:ln w="571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" name="Graphic 29" descr="Trophy">
            <a:extLst>
              <a:ext uri="{FF2B5EF4-FFF2-40B4-BE49-F238E27FC236}">
                <a16:creationId xmlns:a16="http://schemas.microsoft.com/office/drawing/2014/main" id="{B67FE00D-C8E5-4EFF-8870-C412C04D7A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767441" y="2678112"/>
            <a:ext cx="914400" cy="914400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CD2A3E71-37E8-4130-AEC3-0F1B5BE37F15}"/>
              </a:ext>
            </a:extLst>
          </p:cNvPr>
          <p:cNvGrpSpPr/>
          <p:nvPr/>
        </p:nvGrpSpPr>
        <p:grpSpPr>
          <a:xfrm>
            <a:off x="7378225" y="2563812"/>
            <a:ext cx="1964266" cy="2047220"/>
            <a:chOff x="8102600" y="2563812"/>
            <a:chExt cx="1964266" cy="2047220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989D55D1-6B20-4C7D-8E5C-C4F752A80130}"/>
                </a:ext>
              </a:extLst>
            </p:cNvPr>
            <p:cNvSpPr/>
            <p:nvPr/>
          </p:nvSpPr>
          <p:spPr>
            <a:xfrm>
              <a:off x="8513233" y="2563812"/>
              <a:ext cx="1143000" cy="1143000"/>
            </a:xfrm>
            <a:prstGeom prst="ellipse">
              <a:avLst/>
            </a:prstGeom>
            <a:no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4" name="Graphic 33" descr="Piggy Bank">
              <a:extLst>
                <a:ext uri="{FF2B5EF4-FFF2-40B4-BE49-F238E27FC236}">
                  <a16:creationId xmlns:a16="http://schemas.microsoft.com/office/drawing/2014/main" id="{E8336C90-F249-4E6E-997F-A1F48F065B0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8627533" y="2678112"/>
              <a:ext cx="914400" cy="914400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D477666C-C665-43D1-ACB6-C95C2D6B1119}"/>
                </a:ext>
              </a:extLst>
            </p:cNvPr>
            <p:cNvSpPr txBox="1"/>
            <p:nvPr/>
          </p:nvSpPr>
          <p:spPr>
            <a:xfrm>
              <a:off x="8102600" y="4087812"/>
              <a:ext cx="196426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Treasure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7F6885C8-14CB-44DA-BA8C-6D5E09D8899E}"/>
                </a:ext>
              </a:extLst>
            </p:cNvPr>
            <p:cNvSpPr/>
            <p:nvPr/>
          </p:nvSpPr>
          <p:spPr>
            <a:xfrm>
              <a:off x="8208433" y="3931898"/>
              <a:ext cx="1752600" cy="45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2E62CDA5-C419-4C0F-9087-B0118516BF63}"/>
              </a:ext>
            </a:extLst>
          </p:cNvPr>
          <p:cNvSpPr txBox="1"/>
          <p:nvPr/>
        </p:nvSpPr>
        <p:spPr>
          <a:xfrm>
            <a:off x="2663993" y="5805998"/>
            <a:ext cx="51579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Tangible T’s</a:t>
            </a:r>
          </a:p>
        </p:txBody>
      </p:sp>
      <p:pic>
        <p:nvPicPr>
          <p:cNvPr id="21" name="Picture 20" descr="A picture containing food&#10;&#10;Description automatically generated">
            <a:extLst>
              <a:ext uri="{FF2B5EF4-FFF2-40B4-BE49-F238E27FC236}">
                <a16:creationId xmlns:a16="http://schemas.microsoft.com/office/drawing/2014/main" id="{D6AA5E40-7E03-4EF1-A74A-AAC6A11FB7A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546129" y="4991877"/>
            <a:ext cx="1569070" cy="1569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228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2FF837-391A-0A45-9AFA-4EAF68FBD26D}"/>
              </a:ext>
            </a:extLst>
          </p:cNvPr>
          <p:cNvSpPr/>
          <p:nvPr/>
        </p:nvSpPr>
        <p:spPr>
          <a:xfrm>
            <a:off x="-218861" y="-152400"/>
            <a:ext cx="12420600" cy="70866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624BE2D-63D5-D849-9202-B7D851ED8214}"/>
              </a:ext>
            </a:extLst>
          </p:cNvPr>
          <p:cNvSpPr/>
          <p:nvPr/>
        </p:nvSpPr>
        <p:spPr>
          <a:xfrm>
            <a:off x="-2209800" y="3926290"/>
            <a:ext cx="1752600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picture containing food&#10;&#10;Description automatically generated">
            <a:extLst>
              <a:ext uri="{FF2B5EF4-FFF2-40B4-BE49-F238E27FC236}">
                <a16:creationId xmlns:a16="http://schemas.microsoft.com/office/drawing/2014/main" id="{FE1464F7-0B10-4A28-A450-6810FA7DAF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80842" y="-327760"/>
            <a:ext cx="1697181" cy="169718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DAD6933-901E-4D09-A26A-A5D5102433F3}"/>
              </a:ext>
            </a:extLst>
          </p:cNvPr>
          <p:cNvSpPr/>
          <p:nvPr/>
        </p:nvSpPr>
        <p:spPr>
          <a:xfrm rot="5400000">
            <a:off x="7079900" y="2895125"/>
            <a:ext cx="61721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Revolutionary   ---  Generosity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CF27EFA-FC70-46F7-947C-EDC37C50C260}"/>
              </a:ext>
            </a:extLst>
          </p:cNvPr>
          <p:cNvSpPr txBox="1"/>
          <p:nvPr/>
        </p:nvSpPr>
        <p:spPr>
          <a:xfrm>
            <a:off x="8707020" y="6320140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681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 “ROCK” Jesus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6AD2FA1-8EF1-4CF5-B619-6EBA0DBDA773}"/>
              </a:ext>
            </a:extLst>
          </p:cNvPr>
          <p:cNvSpPr txBox="1"/>
          <p:nvPr/>
        </p:nvSpPr>
        <p:spPr>
          <a:xfrm>
            <a:off x="154380" y="144066"/>
            <a:ext cx="9310254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oto Sans"/>
                <a:ea typeface="+mn-ea"/>
                <a:cs typeface="+mn-cs"/>
              </a:rPr>
              <a:t>T4-(His) </a:t>
            </a:r>
            <a:r>
              <a:rPr kumimoji="0" lang="en-US" sz="4400" b="1" i="1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oto Sans"/>
                <a:ea typeface="+mn-ea"/>
                <a:cs typeface="+mn-cs"/>
              </a:rPr>
              <a:t>Treasure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681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oto Sans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oto Sans"/>
                <a:ea typeface="+mn-ea"/>
                <a:cs typeface="+mn-cs"/>
              </a:rPr>
              <a:t>Spiritual: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681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oto Sans"/>
                <a:ea typeface="+mn-ea"/>
                <a:cs typeface="+mn-cs"/>
              </a:rPr>
              <a:t> Relationship with God through the Tithe and Offering.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Noto Sans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oto Sans"/>
                <a:ea typeface="+mn-ea"/>
                <a:cs typeface="+mn-cs"/>
              </a:rPr>
              <a:t>2. Practical: Personal finance/Money management/Debt relief.</a:t>
            </a:r>
          </a:p>
        </p:txBody>
      </p:sp>
    </p:spTree>
    <p:extLst>
      <p:ext uri="{BB962C8B-B14F-4D97-AF65-F5344CB8AC3E}">
        <p14:creationId xmlns:p14="http://schemas.microsoft.com/office/powerpoint/2010/main" val="813452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2FF837-391A-0A45-9AFA-4EAF68FBD26D}"/>
              </a:ext>
            </a:extLst>
          </p:cNvPr>
          <p:cNvSpPr/>
          <p:nvPr/>
        </p:nvSpPr>
        <p:spPr>
          <a:xfrm>
            <a:off x="-218861" y="-152400"/>
            <a:ext cx="12420600" cy="70866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624BE2D-63D5-D849-9202-B7D851ED8214}"/>
              </a:ext>
            </a:extLst>
          </p:cNvPr>
          <p:cNvSpPr/>
          <p:nvPr/>
        </p:nvSpPr>
        <p:spPr>
          <a:xfrm>
            <a:off x="-2209800" y="3926290"/>
            <a:ext cx="1752600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picture containing food&#10;&#10;Description automatically generated">
            <a:extLst>
              <a:ext uri="{FF2B5EF4-FFF2-40B4-BE49-F238E27FC236}">
                <a16:creationId xmlns:a16="http://schemas.microsoft.com/office/drawing/2014/main" id="{FE1464F7-0B10-4A28-A450-6810FA7DAF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80842" y="-327760"/>
            <a:ext cx="1697181" cy="169718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DAD6933-901E-4D09-A26A-A5D5102433F3}"/>
              </a:ext>
            </a:extLst>
          </p:cNvPr>
          <p:cNvSpPr/>
          <p:nvPr/>
        </p:nvSpPr>
        <p:spPr>
          <a:xfrm rot="5400000">
            <a:off x="7079900" y="2895125"/>
            <a:ext cx="61721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Revolutionary   ---  Generosity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CF27EFA-FC70-46F7-947C-EDC37C50C260}"/>
              </a:ext>
            </a:extLst>
          </p:cNvPr>
          <p:cNvSpPr txBox="1"/>
          <p:nvPr/>
        </p:nvSpPr>
        <p:spPr>
          <a:xfrm>
            <a:off x="8707020" y="6320140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681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 “ROCK” Jesus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6AD2FA1-8EF1-4CF5-B619-6EBA0DBDA773}"/>
              </a:ext>
            </a:extLst>
          </p:cNvPr>
          <p:cNvSpPr txBox="1"/>
          <p:nvPr/>
        </p:nvSpPr>
        <p:spPr>
          <a:xfrm>
            <a:off x="154380" y="144066"/>
            <a:ext cx="9310254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oto Sans"/>
                <a:ea typeface="+mn-ea"/>
                <a:cs typeface="+mn-cs"/>
              </a:rPr>
              <a:t>T4-(His) </a:t>
            </a:r>
            <a:r>
              <a:rPr kumimoji="0" lang="en-US" sz="4400" b="1" i="1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oto Sans"/>
                <a:ea typeface="+mn-ea"/>
                <a:cs typeface="+mn-cs"/>
              </a:rPr>
              <a:t>Treasure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681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oto Sans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oto Sans"/>
                <a:ea typeface="+mn-ea"/>
                <a:cs typeface="+mn-cs"/>
              </a:rPr>
              <a:t>Spiritual: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681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oto Sans"/>
                <a:ea typeface="+mn-ea"/>
                <a:cs typeface="+mn-cs"/>
              </a:rPr>
              <a:t> Relationship with God through the Tithe and Offering.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7681">
                  <a:lumMod val="20000"/>
                  <a:lumOff val="8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Noto Sans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681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oto Sans"/>
                <a:ea typeface="+mn-ea"/>
                <a:cs typeface="+mn-cs"/>
              </a:rPr>
              <a:t>2.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oto Sans"/>
                <a:ea typeface="+mn-ea"/>
                <a:cs typeface="+mn-cs"/>
              </a:rPr>
              <a:t>Practical: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681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oto Sans"/>
                <a:ea typeface="+mn-ea"/>
                <a:cs typeface="+mn-cs"/>
              </a:rPr>
              <a:t> Personal finance/Money management/Debt relief.</a:t>
            </a:r>
            <a:endParaRPr kumimoji="0" lang="en-US" sz="4400" b="1" i="0" u="sng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Noto Sans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7681">
                  <a:lumMod val="20000"/>
                  <a:lumOff val="8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Noto Sa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5869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2FF837-391A-0A45-9AFA-4EAF68FBD26D}"/>
              </a:ext>
            </a:extLst>
          </p:cNvPr>
          <p:cNvSpPr/>
          <p:nvPr/>
        </p:nvSpPr>
        <p:spPr>
          <a:xfrm>
            <a:off x="-76200" y="-76200"/>
            <a:ext cx="12420600" cy="70866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A3773A1-B829-9A48-ACB7-C635BA28E4C7}"/>
              </a:ext>
            </a:extLst>
          </p:cNvPr>
          <p:cNvSpPr txBox="1"/>
          <p:nvPr/>
        </p:nvSpPr>
        <p:spPr>
          <a:xfrm>
            <a:off x="1066800" y="1295400"/>
            <a:ext cx="9753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Bedrock of Generosity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B77DF04-8DAC-7646-8BBB-C12A879ECAA6}"/>
              </a:ext>
            </a:extLst>
          </p:cNvPr>
          <p:cNvSpPr txBox="1"/>
          <p:nvPr/>
        </p:nvSpPr>
        <p:spPr>
          <a:xfrm>
            <a:off x="1782536" y="3857595"/>
            <a:ext cx="2171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Trust in God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FE175F1E-B420-2142-9E50-119D17624421}"/>
              </a:ext>
            </a:extLst>
          </p:cNvPr>
          <p:cNvGrpSpPr/>
          <p:nvPr/>
        </p:nvGrpSpPr>
        <p:grpSpPr>
          <a:xfrm>
            <a:off x="1905000" y="2652882"/>
            <a:ext cx="1981200" cy="990600"/>
            <a:chOff x="1905000" y="2640012"/>
            <a:chExt cx="1981200" cy="990600"/>
          </a:xfrm>
        </p:grpSpPr>
        <p:pic>
          <p:nvPicPr>
            <p:cNvPr id="8" name="Graphic 7" descr="Open hand">
              <a:extLst>
                <a:ext uri="{FF2B5EF4-FFF2-40B4-BE49-F238E27FC236}">
                  <a16:creationId xmlns:a16="http://schemas.microsoft.com/office/drawing/2014/main" id="{CB5C369B-8096-5D46-BB87-9C816977F57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438400" y="2678112"/>
              <a:ext cx="914400" cy="914400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DD02108-67EC-3144-A46B-1C6EB264748C}"/>
                </a:ext>
              </a:extLst>
            </p:cNvPr>
            <p:cNvSpPr/>
            <p:nvPr/>
          </p:nvSpPr>
          <p:spPr>
            <a:xfrm>
              <a:off x="1905000" y="2640012"/>
              <a:ext cx="1981200" cy="990600"/>
            </a:xfrm>
            <a:prstGeom prst="rect">
              <a:avLst/>
            </a:prstGeom>
            <a:no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3656B92A-6FDB-4970-8117-F38319B14E0D}"/>
              </a:ext>
            </a:extLst>
          </p:cNvPr>
          <p:cNvSpPr txBox="1"/>
          <p:nvPr/>
        </p:nvSpPr>
        <p:spPr>
          <a:xfrm>
            <a:off x="4800600" y="3857595"/>
            <a:ext cx="228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Theology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C7E7631-B5D9-4C97-A21F-D2DEB2F73A0A}"/>
              </a:ext>
            </a:extLst>
          </p:cNvPr>
          <p:cNvGrpSpPr/>
          <p:nvPr/>
        </p:nvGrpSpPr>
        <p:grpSpPr>
          <a:xfrm>
            <a:off x="4970689" y="2652882"/>
            <a:ext cx="1981200" cy="990600"/>
            <a:chOff x="5105400" y="2640012"/>
            <a:chExt cx="1981200" cy="990600"/>
          </a:xfrm>
        </p:grpSpPr>
        <p:pic>
          <p:nvPicPr>
            <p:cNvPr id="16" name="Graphic 15" descr="Open book">
              <a:extLst>
                <a:ext uri="{FF2B5EF4-FFF2-40B4-BE49-F238E27FC236}">
                  <a16:creationId xmlns:a16="http://schemas.microsoft.com/office/drawing/2014/main" id="{84200070-38D0-4FA5-A58C-1218A4385FA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638800" y="2678112"/>
              <a:ext cx="914400" cy="914400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5CD0C47-9224-4ECA-9BB4-430E99D6C6AD}"/>
                </a:ext>
              </a:extLst>
            </p:cNvPr>
            <p:cNvSpPr/>
            <p:nvPr/>
          </p:nvSpPr>
          <p:spPr>
            <a:xfrm>
              <a:off x="5105400" y="2640012"/>
              <a:ext cx="1981200" cy="990600"/>
            </a:xfrm>
            <a:prstGeom prst="rect">
              <a:avLst/>
            </a:prstGeom>
            <a:no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76D2668E-98C8-4195-A959-69AA04EF7AFE}"/>
              </a:ext>
            </a:extLst>
          </p:cNvPr>
          <p:cNvSpPr txBox="1"/>
          <p:nvPr/>
        </p:nvSpPr>
        <p:spPr>
          <a:xfrm>
            <a:off x="7878536" y="3857595"/>
            <a:ext cx="228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Testimony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0DA6A4C-8B8B-4641-84A6-D38EE20881FA}"/>
              </a:ext>
            </a:extLst>
          </p:cNvPr>
          <p:cNvGrpSpPr/>
          <p:nvPr/>
        </p:nvGrpSpPr>
        <p:grpSpPr>
          <a:xfrm>
            <a:off x="8036379" y="2652882"/>
            <a:ext cx="1981200" cy="990600"/>
            <a:chOff x="8036379" y="2665752"/>
            <a:chExt cx="1981200" cy="990600"/>
          </a:xfrm>
        </p:grpSpPr>
        <p:pic>
          <p:nvPicPr>
            <p:cNvPr id="21" name="Graphic 20" descr="Speech">
              <a:extLst>
                <a:ext uri="{FF2B5EF4-FFF2-40B4-BE49-F238E27FC236}">
                  <a16:creationId xmlns:a16="http://schemas.microsoft.com/office/drawing/2014/main" id="{CBF81180-E3A5-4B62-96A4-0EDE3252C55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569779" y="2703852"/>
              <a:ext cx="914400" cy="914400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78E87C9-76CA-4DC5-9C03-6B9FE7D2D53A}"/>
                </a:ext>
              </a:extLst>
            </p:cNvPr>
            <p:cNvSpPr/>
            <p:nvPr/>
          </p:nvSpPr>
          <p:spPr>
            <a:xfrm>
              <a:off x="8036379" y="2665752"/>
              <a:ext cx="1981200" cy="990600"/>
            </a:xfrm>
            <a:prstGeom prst="rect">
              <a:avLst/>
            </a:prstGeom>
            <a:no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3" name="Picture 22" descr="A picture containing food&#10;&#10;Description automatically generated">
            <a:extLst>
              <a:ext uri="{FF2B5EF4-FFF2-40B4-BE49-F238E27FC236}">
                <a16:creationId xmlns:a16="http://schemas.microsoft.com/office/drawing/2014/main" id="{3172C0E7-171A-431B-9317-E75CF166044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546129" y="4991877"/>
            <a:ext cx="1569070" cy="156907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FD615CA7-CB11-4119-9C9F-E9F14616286C}"/>
              </a:ext>
            </a:extLst>
          </p:cNvPr>
          <p:cNvSpPr txBox="1"/>
          <p:nvPr/>
        </p:nvSpPr>
        <p:spPr>
          <a:xfrm>
            <a:off x="3550404" y="5805998"/>
            <a:ext cx="51579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Foundational T’s</a:t>
            </a:r>
          </a:p>
        </p:txBody>
      </p:sp>
    </p:spTree>
    <p:extLst>
      <p:ext uri="{BB962C8B-B14F-4D97-AF65-F5344CB8AC3E}">
        <p14:creationId xmlns:p14="http://schemas.microsoft.com/office/powerpoint/2010/main" val="1341147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2FF837-391A-0A45-9AFA-4EAF68FBD26D}"/>
              </a:ext>
            </a:extLst>
          </p:cNvPr>
          <p:cNvSpPr/>
          <p:nvPr/>
        </p:nvSpPr>
        <p:spPr>
          <a:xfrm>
            <a:off x="-76200" y="-76200"/>
            <a:ext cx="12420600" cy="70866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A3773A1-B829-9A48-ACB7-C635BA28E4C7}"/>
              </a:ext>
            </a:extLst>
          </p:cNvPr>
          <p:cNvSpPr txBox="1"/>
          <p:nvPr/>
        </p:nvSpPr>
        <p:spPr>
          <a:xfrm>
            <a:off x="1066800" y="1295400"/>
            <a:ext cx="9753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Bedrock of Generosity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B77DF04-8DAC-7646-8BBB-C12A879ECAA6}"/>
              </a:ext>
            </a:extLst>
          </p:cNvPr>
          <p:cNvSpPr txBox="1"/>
          <p:nvPr/>
        </p:nvSpPr>
        <p:spPr>
          <a:xfrm>
            <a:off x="1782536" y="3857595"/>
            <a:ext cx="2171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Trust in God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FE175F1E-B420-2142-9E50-119D17624421}"/>
              </a:ext>
            </a:extLst>
          </p:cNvPr>
          <p:cNvGrpSpPr/>
          <p:nvPr/>
        </p:nvGrpSpPr>
        <p:grpSpPr>
          <a:xfrm>
            <a:off x="1905000" y="2652882"/>
            <a:ext cx="1981200" cy="990600"/>
            <a:chOff x="1905000" y="2640012"/>
            <a:chExt cx="1981200" cy="990600"/>
          </a:xfrm>
        </p:grpSpPr>
        <p:pic>
          <p:nvPicPr>
            <p:cNvPr id="8" name="Graphic 7" descr="Open hand">
              <a:extLst>
                <a:ext uri="{FF2B5EF4-FFF2-40B4-BE49-F238E27FC236}">
                  <a16:creationId xmlns:a16="http://schemas.microsoft.com/office/drawing/2014/main" id="{CB5C369B-8096-5D46-BB87-9C816977F57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438400" y="2678112"/>
              <a:ext cx="914400" cy="914400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DD02108-67EC-3144-A46B-1C6EB264748C}"/>
                </a:ext>
              </a:extLst>
            </p:cNvPr>
            <p:cNvSpPr/>
            <p:nvPr/>
          </p:nvSpPr>
          <p:spPr>
            <a:xfrm>
              <a:off x="1905000" y="2640012"/>
              <a:ext cx="1981200" cy="990600"/>
            </a:xfrm>
            <a:prstGeom prst="rect">
              <a:avLst/>
            </a:prstGeom>
            <a:no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3656B92A-6FDB-4970-8117-F38319B14E0D}"/>
              </a:ext>
            </a:extLst>
          </p:cNvPr>
          <p:cNvSpPr txBox="1"/>
          <p:nvPr/>
        </p:nvSpPr>
        <p:spPr>
          <a:xfrm>
            <a:off x="4800600" y="3857595"/>
            <a:ext cx="228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Theology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C7E7631-B5D9-4C97-A21F-D2DEB2F73A0A}"/>
              </a:ext>
            </a:extLst>
          </p:cNvPr>
          <p:cNvGrpSpPr/>
          <p:nvPr/>
        </p:nvGrpSpPr>
        <p:grpSpPr>
          <a:xfrm>
            <a:off x="4970689" y="2652882"/>
            <a:ext cx="1981200" cy="990600"/>
            <a:chOff x="5105400" y="2640012"/>
            <a:chExt cx="1981200" cy="990600"/>
          </a:xfrm>
        </p:grpSpPr>
        <p:pic>
          <p:nvPicPr>
            <p:cNvPr id="16" name="Graphic 15" descr="Open book">
              <a:extLst>
                <a:ext uri="{FF2B5EF4-FFF2-40B4-BE49-F238E27FC236}">
                  <a16:creationId xmlns:a16="http://schemas.microsoft.com/office/drawing/2014/main" id="{84200070-38D0-4FA5-A58C-1218A4385FA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638800" y="2678112"/>
              <a:ext cx="914400" cy="914400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5CD0C47-9224-4ECA-9BB4-430E99D6C6AD}"/>
                </a:ext>
              </a:extLst>
            </p:cNvPr>
            <p:cNvSpPr/>
            <p:nvPr/>
          </p:nvSpPr>
          <p:spPr>
            <a:xfrm>
              <a:off x="5105400" y="2640012"/>
              <a:ext cx="1981200" cy="990600"/>
            </a:xfrm>
            <a:prstGeom prst="rect">
              <a:avLst/>
            </a:prstGeom>
            <a:noFill/>
            <a:ln w="5715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76D2668E-98C8-4195-A959-69AA04EF7AFE}"/>
              </a:ext>
            </a:extLst>
          </p:cNvPr>
          <p:cNvSpPr txBox="1"/>
          <p:nvPr/>
        </p:nvSpPr>
        <p:spPr>
          <a:xfrm>
            <a:off x="7878536" y="3857595"/>
            <a:ext cx="228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Testimony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0DA6A4C-8B8B-4641-84A6-D38EE20881FA}"/>
              </a:ext>
            </a:extLst>
          </p:cNvPr>
          <p:cNvGrpSpPr/>
          <p:nvPr/>
        </p:nvGrpSpPr>
        <p:grpSpPr>
          <a:xfrm>
            <a:off x="8036379" y="2652882"/>
            <a:ext cx="1981200" cy="990600"/>
            <a:chOff x="8036379" y="2665752"/>
            <a:chExt cx="1981200" cy="990600"/>
          </a:xfrm>
        </p:grpSpPr>
        <p:pic>
          <p:nvPicPr>
            <p:cNvPr id="21" name="Graphic 20" descr="Speech">
              <a:extLst>
                <a:ext uri="{FF2B5EF4-FFF2-40B4-BE49-F238E27FC236}">
                  <a16:creationId xmlns:a16="http://schemas.microsoft.com/office/drawing/2014/main" id="{CBF81180-E3A5-4B62-96A4-0EDE3252C55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569779" y="2703852"/>
              <a:ext cx="914400" cy="914400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78E87C9-76CA-4DC5-9C03-6B9FE7D2D53A}"/>
                </a:ext>
              </a:extLst>
            </p:cNvPr>
            <p:cNvSpPr/>
            <p:nvPr/>
          </p:nvSpPr>
          <p:spPr>
            <a:xfrm>
              <a:off x="8036379" y="2665752"/>
              <a:ext cx="1981200" cy="990600"/>
            </a:xfrm>
            <a:prstGeom prst="rect">
              <a:avLst/>
            </a:prstGeom>
            <a:noFill/>
            <a:ln w="5715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3" name="Picture 22" descr="A picture containing food&#10;&#10;Description automatically generated">
            <a:extLst>
              <a:ext uri="{FF2B5EF4-FFF2-40B4-BE49-F238E27FC236}">
                <a16:creationId xmlns:a16="http://schemas.microsoft.com/office/drawing/2014/main" id="{3172C0E7-171A-431B-9317-E75CF166044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546129" y="4991877"/>
            <a:ext cx="1569070" cy="156907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391AC4D3-C7D6-49F6-A68A-CAF80B670374}"/>
              </a:ext>
            </a:extLst>
          </p:cNvPr>
          <p:cNvSpPr txBox="1"/>
          <p:nvPr/>
        </p:nvSpPr>
        <p:spPr>
          <a:xfrm>
            <a:off x="3550404" y="5805998"/>
            <a:ext cx="51579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Foundational T’s</a:t>
            </a:r>
          </a:p>
        </p:txBody>
      </p:sp>
    </p:spTree>
    <p:extLst>
      <p:ext uri="{BB962C8B-B14F-4D97-AF65-F5344CB8AC3E}">
        <p14:creationId xmlns:p14="http://schemas.microsoft.com/office/powerpoint/2010/main" val="4094427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2FF837-391A-0A45-9AFA-4EAF68FBD26D}"/>
              </a:ext>
            </a:extLst>
          </p:cNvPr>
          <p:cNvSpPr/>
          <p:nvPr/>
        </p:nvSpPr>
        <p:spPr>
          <a:xfrm>
            <a:off x="-218861" y="-152400"/>
            <a:ext cx="12420600" cy="70866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624BE2D-63D5-D849-9202-B7D851ED8214}"/>
              </a:ext>
            </a:extLst>
          </p:cNvPr>
          <p:cNvSpPr/>
          <p:nvPr/>
        </p:nvSpPr>
        <p:spPr>
          <a:xfrm>
            <a:off x="-2209800" y="3926290"/>
            <a:ext cx="1752600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picture containing food&#10;&#10;Description automatically generated">
            <a:extLst>
              <a:ext uri="{FF2B5EF4-FFF2-40B4-BE49-F238E27FC236}">
                <a16:creationId xmlns:a16="http://schemas.microsoft.com/office/drawing/2014/main" id="{FE1464F7-0B10-4A28-A450-6810FA7DAF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80842" y="-327760"/>
            <a:ext cx="1697181" cy="169718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DAD6933-901E-4D09-A26A-A5D5102433F3}"/>
              </a:ext>
            </a:extLst>
          </p:cNvPr>
          <p:cNvSpPr/>
          <p:nvPr/>
        </p:nvSpPr>
        <p:spPr>
          <a:xfrm rot="5400000">
            <a:off x="7079900" y="2895125"/>
            <a:ext cx="61721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Revolutionary   ---  Generosity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CF27EFA-FC70-46F7-947C-EDC37C50C260}"/>
              </a:ext>
            </a:extLst>
          </p:cNvPr>
          <p:cNvSpPr txBox="1"/>
          <p:nvPr/>
        </p:nvSpPr>
        <p:spPr>
          <a:xfrm>
            <a:off x="8707020" y="6320140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681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 “ROCK” Jesus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6AD2FA1-8EF1-4CF5-B619-6EBA0DBDA773}"/>
              </a:ext>
            </a:extLst>
          </p:cNvPr>
          <p:cNvSpPr txBox="1"/>
          <p:nvPr/>
        </p:nvSpPr>
        <p:spPr>
          <a:xfrm>
            <a:off x="154380" y="144066"/>
            <a:ext cx="9310254" cy="35548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oto Sans"/>
                <a:ea typeface="+mn-ea"/>
                <a:cs typeface="+mn-cs"/>
              </a:rPr>
              <a:t>T5-</a:t>
            </a:r>
            <a:r>
              <a:rPr kumimoji="0" lang="en-US" sz="4400" b="1" i="1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oto Sans"/>
                <a:ea typeface="+mn-ea"/>
                <a:cs typeface="+mn-cs"/>
              </a:rPr>
              <a:t>Trust in God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oto Sans"/>
                <a:ea typeface="+mn-ea"/>
                <a:cs typeface="+mn-cs"/>
              </a:rPr>
              <a:t>: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007681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oto Sans"/>
                <a:ea typeface="+mn-ea"/>
                <a:cs typeface="+mn-cs"/>
              </a:rPr>
              <a:t> “</a:t>
            </a:r>
            <a:r>
              <a:rPr kumimoji="0" lang="en-US" sz="4400" b="1" i="0" u="sng" strike="noStrike" kern="1200" cap="none" spc="0" normalizeH="0" baseline="0" noProof="0" dirty="0">
                <a:ln>
                  <a:noFill/>
                </a:ln>
                <a:solidFill>
                  <a:srgbClr val="007681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oto Sans"/>
                <a:ea typeface="+mn-ea"/>
                <a:cs typeface="+mn-cs"/>
              </a:rPr>
              <a:t>Trust in the Lord with all your heart and lean not on your own understanding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681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oto Sans"/>
                <a:ea typeface="+mn-ea"/>
                <a:cs typeface="+mn-cs"/>
              </a:rPr>
              <a:t>…” (NIV Proverbs 3:5-6).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7681">
                  <a:lumMod val="20000"/>
                  <a:lumOff val="8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Noto Sa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2245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2FF837-391A-0A45-9AFA-4EAF68FBD26D}"/>
              </a:ext>
            </a:extLst>
          </p:cNvPr>
          <p:cNvSpPr/>
          <p:nvPr/>
        </p:nvSpPr>
        <p:spPr>
          <a:xfrm>
            <a:off x="-76200" y="-76200"/>
            <a:ext cx="12420600" cy="70866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A3773A1-B829-9A48-ACB7-C635BA28E4C7}"/>
              </a:ext>
            </a:extLst>
          </p:cNvPr>
          <p:cNvSpPr txBox="1"/>
          <p:nvPr/>
        </p:nvSpPr>
        <p:spPr>
          <a:xfrm>
            <a:off x="1066800" y="1295400"/>
            <a:ext cx="9753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Bedrock of Generosity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B77DF04-8DAC-7646-8BBB-C12A879ECAA6}"/>
              </a:ext>
            </a:extLst>
          </p:cNvPr>
          <p:cNvSpPr txBox="1"/>
          <p:nvPr/>
        </p:nvSpPr>
        <p:spPr>
          <a:xfrm>
            <a:off x="1782536" y="3857595"/>
            <a:ext cx="2171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Trust in God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FE175F1E-B420-2142-9E50-119D17624421}"/>
              </a:ext>
            </a:extLst>
          </p:cNvPr>
          <p:cNvGrpSpPr/>
          <p:nvPr/>
        </p:nvGrpSpPr>
        <p:grpSpPr>
          <a:xfrm>
            <a:off x="1905000" y="2652882"/>
            <a:ext cx="1981200" cy="990600"/>
            <a:chOff x="1905000" y="2640012"/>
            <a:chExt cx="1981200" cy="990600"/>
          </a:xfrm>
        </p:grpSpPr>
        <p:pic>
          <p:nvPicPr>
            <p:cNvPr id="8" name="Graphic 7" descr="Open hand">
              <a:extLst>
                <a:ext uri="{FF2B5EF4-FFF2-40B4-BE49-F238E27FC236}">
                  <a16:creationId xmlns:a16="http://schemas.microsoft.com/office/drawing/2014/main" id="{CB5C369B-8096-5D46-BB87-9C816977F57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438400" y="2678112"/>
              <a:ext cx="914400" cy="914400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DD02108-67EC-3144-A46B-1C6EB264748C}"/>
                </a:ext>
              </a:extLst>
            </p:cNvPr>
            <p:cNvSpPr/>
            <p:nvPr/>
          </p:nvSpPr>
          <p:spPr>
            <a:xfrm>
              <a:off x="1905000" y="2640012"/>
              <a:ext cx="1981200" cy="990600"/>
            </a:xfrm>
            <a:prstGeom prst="rect">
              <a:avLst/>
            </a:prstGeom>
            <a:noFill/>
            <a:ln w="5715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3656B92A-6FDB-4970-8117-F38319B14E0D}"/>
              </a:ext>
            </a:extLst>
          </p:cNvPr>
          <p:cNvSpPr txBox="1"/>
          <p:nvPr/>
        </p:nvSpPr>
        <p:spPr>
          <a:xfrm>
            <a:off x="4800600" y="3857595"/>
            <a:ext cx="228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Theology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C7E7631-B5D9-4C97-A21F-D2DEB2F73A0A}"/>
              </a:ext>
            </a:extLst>
          </p:cNvPr>
          <p:cNvGrpSpPr/>
          <p:nvPr/>
        </p:nvGrpSpPr>
        <p:grpSpPr>
          <a:xfrm>
            <a:off x="4970689" y="2652882"/>
            <a:ext cx="1981200" cy="990600"/>
            <a:chOff x="5105400" y="2640012"/>
            <a:chExt cx="1981200" cy="990600"/>
          </a:xfrm>
        </p:grpSpPr>
        <p:pic>
          <p:nvPicPr>
            <p:cNvPr id="16" name="Graphic 15" descr="Open book">
              <a:extLst>
                <a:ext uri="{FF2B5EF4-FFF2-40B4-BE49-F238E27FC236}">
                  <a16:creationId xmlns:a16="http://schemas.microsoft.com/office/drawing/2014/main" id="{84200070-38D0-4FA5-A58C-1218A4385FA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638800" y="2678112"/>
              <a:ext cx="914400" cy="914400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5CD0C47-9224-4ECA-9BB4-430E99D6C6AD}"/>
                </a:ext>
              </a:extLst>
            </p:cNvPr>
            <p:cNvSpPr/>
            <p:nvPr/>
          </p:nvSpPr>
          <p:spPr>
            <a:xfrm>
              <a:off x="5105400" y="2640012"/>
              <a:ext cx="1981200" cy="990600"/>
            </a:xfrm>
            <a:prstGeom prst="rect">
              <a:avLst/>
            </a:prstGeom>
            <a:no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76D2668E-98C8-4195-A959-69AA04EF7AFE}"/>
              </a:ext>
            </a:extLst>
          </p:cNvPr>
          <p:cNvSpPr txBox="1"/>
          <p:nvPr/>
        </p:nvSpPr>
        <p:spPr>
          <a:xfrm>
            <a:off x="7878536" y="3857595"/>
            <a:ext cx="228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Testimony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0DA6A4C-8B8B-4641-84A6-D38EE20881FA}"/>
              </a:ext>
            </a:extLst>
          </p:cNvPr>
          <p:cNvGrpSpPr/>
          <p:nvPr/>
        </p:nvGrpSpPr>
        <p:grpSpPr>
          <a:xfrm>
            <a:off x="8036379" y="2652882"/>
            <a:ext cx="1981200" cy="990600"/>
            <a:chOff x="8036379" y="2665752"/>
            <a:chExt cx="1981200" cy="990600"/>
          </a:xfrm>
        </p:grpSpPr>
        <p:pic>
          <p:nvPicPr>
            <p:cNvPr id="21" name="Graphic 20" descr="Speech">
              <a:extLst>
                <a:ext uri="{FF2B5EF4-FFF2-40B4-BE49-F238E27FC236}">
                  <a16:creationId xmlns:a16="http://schemas.microsoft.com/office/drawing/2014/main" id="{CBF81180-E3A5-4B62-96A4-0EDE3252C55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569779" y="2703852"/>
              <a:ext cx="914400" cy="914400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78E87C9-76CA-4DC5-9C03-6B9FE7D2D53A}"/>
                </a:ext>
              </a:extLst>
            </p:cNvPr>
            <p:cNvSpPr/>
            <p:nvPr/>
          </p:nvSpPr>
          <p:spPr>
            <a:xfrm>
              <a:off x="8036379" y="2665752"/>
              <a:ext cx="1981200" cy="990600"/>
            </a:xfrm>
            <a:prstGeom prst="rect">
              <a:avLst/>
            </a:prstGeom>
            <a:noFill/>
            <a:ln w="5715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3" name="Picture 22" descr="A picture containing food&#10;&#10;Description automatically generated">
            <a:extLst>
              <a:ext uri="{FF2B5EF4-FFF2-40B4-BE49-F238E27FC236}">
                <a16:creationId xmlns:a16="http://schemas.microsoft.com/office/drawing/2014/main" id="{3172C0E7-171A-431B-9317-E75CF166044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546129" y="4991877"/>
            <a:ext cx="1569070" cy="156907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26146CA4-B059-4DD8-A866-6AEEFC3EE93E}"/>
              </a:ext>
            </a:extLst>
          </p:cNvPr>
          <p:cNvSpPr txBox="1"/>
          <p:nvPr/>
        </p:nvSpPr>
        <p:spPr>
          <a:xfrm>
            <a:off x="3550404" y="5805998"/>
            <a:ext cx="51579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Foundational T’s</a:t>
            </a:r>
          </a:p>
        </p:txBody>
      </p:sp>
    </p:spTree>
    <p:extLst>
      <p:ext uri="{BB962C8B-B14F-4D97-AF65-F5344CB8AC3E}">
        <p14:creationId xmlns:p14="http://schemas.microsoft.com/office/powerpoint/2010/main" val="2590767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2FF837-391A-0A45-9AFA-4EAF68FBD26D}"/>
              </a:ext>
            </a:extLst>
          </p:cNvPr>
          <p:cNvSpPr/>
          <p:nvPr/>
        </p:nvSpPr>
        <p:spPr>
          <a:xfrm>
            <a:off x="-218861" y="-152400"/>
            <a:ext cx="12420600" cy="70866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624BE2D-63D5-D849-9202-B7D851ED8214}"/>
              </a:ext>
            </a:extLst>
          </p:cNvPr>
          <p:cNvSpPr/>
          <p:nvPr/>
        </p:nvSpPr>
        <p:spPr>
          <a:xfrm>
            <a:off x="-2209800" y="3926290"/>
            <a:ext cx="1752600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picture containing food&#10;&#10;Description automatically generated">
            <a:extLst>
              <a:ext uri="{FF2B5EF4-FFF2-40B4-BE49-F238E27FC236}">
                <a16:creationId xmlns:a16="http://schemas.microsoft.com/office/drawing/2014/main" id="{FE1464F7-0B10-4A28-A450-6810FA7DAF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80842" y="-327760"/>
            <a:ext cx="1697181" cy="169718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DAD6933-901E-4D09-A26A-A5D5102433F3}"/>
              </a:ext>
            </a:extLst>
          </p:cNvPr>
          <p:cNvSpPr/>
          <p:nvPr/>
        </p:nvSpPr>
        <p:spPr>
          <a:xfrm rot="5400000">
            <a:off x="7079900" y="2895125"/>
            <a:ext cx="61721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Revolutionary   ---  Generosity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CF27EFA-FC70-46F7-947C-EDC37C50C260}"/>
              </a:ext>
            </a:extLst>
          </p:cNvPr>
          <p:cNvSpPr txBox="1"/>
          <p:nvPr/>
        </p:nvSpPr>
        <p:spPr>
          <a:xfrm>
            <a:off x="8707020" y="6320140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681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 “ROCK” Jesus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6AD2FA1-8EF1-4CF5-B619-6EBA0DBDA773}"/>
              </a:ext>
            </a:extLst>
          </p:cNvPr>
          <p:cNvSpPr txBox="1"/>
          <p:nvPr/>
        </p:nvSpPr>
        <p:spPr>
          <a:xfrm>
            <a:off x="154380" y="144066"/>
            <a:ext cx="9310254" cy="2877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oto Sans"/>
                <a:ea typeface="+mn-ea"/>
                <a:cs typeface="+mn-cs"/>
              </a:rPr>
              <a:t>T6-</a:t>
            </a:r>
            <a:r>
              <a:rPr kumimoji="0" lang="en-US" sz="4400" b="1" i="1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oto Sans"/>
                <a:ea typeface="+mn-ea"/>
                <a:cs typeface="+mn-cs"/>
              </a:rPr>
              <a:t>Theology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oto Sans"/>
                <a:ea typeface="+mn-ea"/>
                <a:cs typeface="+mn-cs"/>
              </a:rPr>
              <a:t>: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681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oto Sans"/>
                <a:ea typeface="+mn-ea"/>
                <a:cs typeface="+mn-cs"/>
              </a:rPr>
              <a:t> Biblical foundations and study of stewardship lifestyle principles.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7681">
                  <a:lumMod val="20000"/>
                  <a:lumOff val="8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Noto Sa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8478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4364348-B998-4D86-89A7-1D25EC486F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" y="0"/>
            <a:ext cx="12190815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197FE52-E4BC-431E-A56B-8BC6EFCF641F}"/>
              </a:ext>
            </a:extLst>
          </p:cNvPr>
          <p:cNvSpPr/>
          <p:nvPr/>
        </p:nvSpPr>
        <p:spPr>
          <a:xfrm>
            <a:off x="7515225" y="5905500"/>
            <a:ext cx="161925" cy="271463"/>
          </a:xfrm>
          <a:prstGeom prst="rect">
            <a:avLst/>
          </a:prstGeom>
          <a:solidFill>
            <a:srgbClr val="8960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CAFD9AE-3223-4AE7-993A-6FEB069ADCF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295399" y="2965778"/>
            <a:ext cx="9269628" cy="4225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271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2FF837-391A-0A45-9AFA-4EAF68FBD26D}"/>
              </a:ext>
            </a:extLst>
          </p:cNvPr>
          <p:cNvSpPr/>
          <p:nvPr/>
        </p:nvSpPr>
        <p:spPr>
          <a:xfrm>
            <a:off x="-76200" y="-76200"/>
            <a:ext cx="12420600" cy="70866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A3773A1-B829-9A48-ACB7-C635BA28E4C7}"/>
              </a:ext>
            </a:extLst>
          </p:cNvPr>
          <p:cNvSpPr txBox="1"/>
          <p:nvPr/>
        </p:nvSpPr>
        <p:spPr>
          <a:xfrm>
            <a:off x="1066800" y="1295400"/>
            <a:ext cx="9753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Bedrock of Generosity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B77DF04-8DAC-7646-8BBB-C12A879ECAA6}"/>
              </a:ext>
            </a:extLst>
          </p:cNvPr>
          <p:cNvSpPr txBox="1"/>
          <p:nvPr/>
        </p:nvSpPr>
        <p:spPr>
          <a:xfrm>
            <a:off x="1782536" y="3857595"/>
            <a:ext cx="2171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Trust in God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FE175F1E-B420-2142-9E50-119D17624421}"/>
              </a:ext>
            </a:extLst>
          </p:cNvPr>
          <p:cNvGrpSpPr/>
          <p:nvPr/>
        </p:nvGrpSpPr>
        <p:grpSpPr>
          <a:xfrm>
            <a:off x="1905000" y="2652882"/>
            <a:ext cx="1981200" cy="990600"/>
            <a:chOff x="1905000" y="2640012"/>
            <a:chExt cx="1981200" cy="990600"/>
          </a:xfrm>
        </p:grpSpPr>
        <p:pic>
          <p:nvPicPr>
            <p:cNvPr id="8" name="Graphic 7" descr="Open hand">
              <a:extLst>
                <a:ext uri="{FF2B5EF4-FFF2-40B4-BE49-F238E27FC236}">
                  <a16:creationId xmlns:a16="http://schemas.microsoft.com/office/drawing/2014/main" id="{CB5C369B-8096-5D46-BB87-9C816977F57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438400" y="2678112"/>
              <a:ext cx="914400" cy="914400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DD02108-67EC-3144-A46B-1C6EB264748C}"/>
                </a:ext>
              </a:extLst>
            </p:cNvPr>
            <p:cNvSpPr/>
            <p:nvPr/>
          </p:nvSpPr>
          <p:spPr>
            <a:xfrm>
              <a:off x="1905000" y="2640012"/>
              <a:ext cx="1981200" cy="990600"/>
            </a:xfrm>
            <a:prstGeom prst="rect">
              <a:avLst/>
            </a:prstGeom>
            <a:noFill/>
            <a:ln w="5715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3656B92A-6FDB-4970-8117-F38319B14E0D}"/>
              </a:ext>
            </a:extLst>
          </p:cNvPr>
          <p:cNvSpPr txBox="1"/>
          <p:nvPr/>
        </p:nvSpPr>
        <p:spPr>
          <a:xfrm>
            <a:off x="4800600" y="3857595"/>
            <a:ext cx="228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Theology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C7E7631-B5D9-4C97-A21F-D2DEB2F73A0A}"/>
              </a:ext>
            </a:extLst>
          </p:cNvPr>
          <p:cNvGrpSpPr/>
          <p:nvPr/>
        </p:nvGrpSpPr>
        <p:grpSpPr>
          <a:xfrm>
            <a:off x="4970689" y="2652882"/>
            <a:ext cx="1981200" cy="990600"/>
            <a:chOff x="5105400" y="2640012"/>
            <a:chExt cx="1981200" cy="990600"/>
          </a:xfrm>
        </p:grpSpPr>
        <p:pic>
          <p:nvPicPr>
            <p:cNvPr id="16" name="Graphic 15" descr="Open book">
              <a:extLst>
                <a:ext uri="{FF2B5EF4-FFF2-40B4-BE49-F238E27FC236}">
                  <a16:creationId xmlns:a16="http://schemas.microsoft.com/office/drawing/2014/main" id="{84200070-38D0-4FA5-A58C-1218A4385FA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638800" y="2678112"/>
              <a:ext cx="914400" cy="914400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5CD0C47-9224-4ECA-9BB4-430E99D6C6AD}"/>
                </a:ext>
              </a:extLst>
            </p:cNvPr>
            <p:cNvSpPr/>
            <p:nvPr/>
          </p:nvSpPr>
          <p:spPr>
            <a:xfrm>
              <a:off x="5105400" y="2640012"/>
              <a:ext cx="1981200" cy="990600"/>
            </a:xfrm>
            <a:prstGeom prst="rect">
              <a:avLst/>
            </a:prstGeom>
            <a:noFill/>
            <a:ln w="5715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76D2668E-98C8-4195-A959-69AA04EF7AFE}"/>
              </a:ext>
            </a:extLst>
          </p:cNvPr>
          <p:cNvSpPr txBox="1"/>
          <p:nvPr/>
        </p:nvSpPr>
        <p:spPr>
          <a:xfrm>
            <a:off x="7878536" y="3857595"/>
            <a:ext cx="228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Testimony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0DA6A4C-8B8B-4641-84A6-D38EE20881FA}"/>
              </a:ext>
            </a:extLst>
          </p:cNvPr>
          <p:cNvGrpSpPr/>
          <p:nvPr/>
        </p:nvGrpSpPr>
        <p:grpSpPr>
          <a:xfrm>
            <a:off x="8036379" y="2652882"/>
            <a:ext cx="1981200" cy="990600"/>
            <a:chOff x="8036379" y="2665752"/>
            <a:chExt cx="1981200" cy="990600"/>
          </a:xfrm>
        </p:grpSpPr>
        <p:pic>
          <p:nvPicPr>
            <p:cNvPr id="21" name="Graphic 20" descr="Speech">
              <a:extLst>
                <a:ext uri="{FF2B5EF4-FFF2-40B4-BE49-F238E27FC236}">
                  <a16:creationId xmlns:a16="http://schemas.microsoft.com/office/drawing/2014/main" id="{CBF81180-E3A5-4B62-96A4-0EDE3252C55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569779" y="2703852"/>
              <a:ext cx="914400" cy="914400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78E87C9-76CA-4DC5-9C03-6B9FE7D2D53A}"/>
                </a:ext>
              </a:extLst>
            </p:cNvPr>
            <p:cNvSpPr/>
            <p:nvPr/>
          </p:nvSpPr>
          <p:spPr>
            <a:xfrm>
              <a:off x="8036379" y="2665752"/>
              <a:ext cx="1981200" cy="990600"/>
            </a:xfrm>
            <a:prstGeom prst="rect">
              <a:avLst/>
            </a:prstGeom>
            <a:no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3" name="Picture 22" descr="A picture containing food&#10;&#10;Description automatically generated">
            <a:extLst>
              <a:ext uri="{FF2B5EF4-FFF2-40B4-BE49-F238E27FC236}">
                <a16:creationId xmlns:a16="http://schemas.microsoft.com/office/drawing/2014/main" id="{3172C0E7-171A-431B-9317-E75CF166044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546129" y="4991877"/>
            <a:ext cx="1569070" cy="156907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DBC3FB5A-EFF2-47BA-938F-1A6F88361185}"/>
              </a:ext>
            </a:extLst>
          </p:cNvPr>
          <p:cNvSpPr txBox="1"/>
          <p:nvPr/>
        </p:nvSpPr>
        <p:spPr>
          <a:xfrm>
            <a:off x="3550404" y="5805998"/>
            <a:ext cx="51579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Foundational T’s</a:t>
            </a:r>
          </a:p>
        </p:txBody>
      </p:sp>
    </p:spTree>
    <p:extLst>
      <p:ext uri="{BB962C8B-B14F-4D97-AF65-F5344CB8AC3E}">
        <p14:creationId xmlns:p14="http://schemas.microsoft.com/office/powerpoint/2010/main" val="4077568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2FF837-391A-0A45-9AFA-4EAF68FBD26D}"/>
              </a:ext>
            </a:extLst>
          </p:cNvPr>
          <p:cNvSpPr/>
          <p:nvPr/>
        </p:nvSpPr>
        <p:spPr>
          <a:xfrm>
            <a:off x="-218861" y="-152400"/>
            <a:ext cx="12420600" cy="70866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624BE2D-63D5-D849-9202-B7D851ED8214}"/>
              </a:ext>
            </a:extLst>
          </p:cNvPr>
          <p:cNvSpPr/>
          <p:nvPr/>
        </p:nvSpPr>
        <p:spPr>
          <a:xfrm>
            <a:off x="-2209800" y="3926290"/>
            <a:ext cx="1752600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picture containing food&#10;&#10;Description automatically generated">
            <a:extLst>
              <a:ext uri="{FF2B5EF4-FFF2-40B4-BE49-F238E27FC236}">
                <a16:creationId xmlns:a16="http://schemas.microsoft.com/office/drawing/2014/main" id="{FE1464F7-0B10-4A28-A450-6810FA7DAF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80842" y="-327760"/>
            <a:ext cx="1697181" cy="169718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DAD6933-901E-4D09-A26A-A5D5102433F3}"/>
              </a:ext>
            </a:extLst>
          </p:cNvPr>
          <p:cNvSpPr/>
          <p:nvPr/>
        </p:nvSpPr>
        <p:spPr>
          <a:xfrm rot="5400000">
            <a:off x="7079900" y="2895125"/>
            <a:ext cx="61721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Revolutionary   ---  Generosity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CF27EFA-FC70-46F7-947C-EDC37C50C260}"/>
              </a:ext>
            </a:extLst>
          </p:cNvPr>
          <p:cNvSpPr txBox="1"/>
          <p:nvPr/>
        </p:nvSpPr>
        <p:spPr>
          <a:xfrm>
            <a:off x="8707020" y="6320140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681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 “ROCK” Jesus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6AD2FA1-8EF1-4CF5-B619-6EBA0DBDA773}"/>
              </a:ext>
            </a:extLst>
          </p:cNvPr>
          <p:cNvSpPr txBox="1"/>
          <p:nvPr/>
        </p:nvSpPr>
        <p:spPr>
          <a:xfrm>
            <a:off x="154380" y="144066"/>
            <a:ext cx="9310254" cy="22006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oto Sans"/>
                <a:ea typeface="+mn-ea"/>
                <a:cs typeface="+mn-cs"/>
              </a:rPr>
              <a:t>T7-</a:t>
            </a:r>
            <a:r>
              <a:rPr kumimoji="0" lang="en-US" sz="4400" b="1" i="1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oto Sans"/>
                <a:ea typeface="+mn-ea"/>
                <a:cs typeface="+mn-cs"/>
              </a:rPr>
              <a:t>Testimony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oto Sans"/>
                <a:ea typeface="+mn-ea"/>
                <a:cs typeface="+mn-cs"/>
              </a:rPr>
              <a:t>: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oto Sans"/>
                <a:ea typeface="+mn-ea"/>
                <a:cs typeface="+mn-cs"/>
              </a:rPr>
              <a:t> 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681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oto Sans"/>
                <a:ea typeface="+mn-ea"/>
                <a:cs typeface="+mn-cs"/>
              </a:rPr>
              <a:t>Verbalizing what God did, does and will do.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7681">
                  <a:lumMod val="20000"/>
                  <a:lumOff val="8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Noto Sa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2292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3BFB6B1E-F213-45E0-A2FE-06968826F1BC}"/>
              </a:ext>
            </a:extLst>
          </p:cNvPr>
          <p:cNvSpPr/>
          <p:nvPr/>
        </p:nvSpPr>
        <p:spPr>
          <a:xfrm>
            <a:off x="-218861" y="-152400"/>
            <a:ext cx="12420600" cy="7086600"/>
          </a:xfrm>
          <a:prstGeom prst="rect">
            <a:avLst/>
          </a:prstGeom>
          <a:solidFill>
            <a:srgbClr val="003B5C"/>
          </a:solidFill>
          <a:ln w="12700" cap="flat" cmpd="sng" algn="ctr">
            <a:solidFill>
              <a:srgbClr val="003B5C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6498" y="100375"/>
            <a:ext cx="3809296" cy="6775554"/>
          </a:xfrm>
        </p:spPr>
      </p:pic>
      <p:sp>
        <p:nvSpPr>
          <p:cNvPr id="7" name="Rectangle 6"/>
          <p:cNvSpPr/>
          <p:nvPr/>
        </p:nvSpPr>
        <p:spPr>
          <a:xfrm>
            <a:off x="50038" y="5"/>
            <a:ext cx="8839200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(T1) </a:t>
            </a:r>
            <a:r>
              <a:rPr kumimoji="0" lang="en-US" sz="3600" b="1" i="0" u="sng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Time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(T2) </a:t>
            </a:r>
            <a:r>
              <a:rPr kumimoji="0" lang="en-US" sz="3600" b="1" i="0" u="sng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Temple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CC99">
                  <a:lumMod val="40000"/>
                  <a:lumOff val="60000"/>
                </a:srgbClr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(T3) </a:t>
            </a:r>
            <a:r>
              <a:rPr kumimoji="0" lang="en-US" sz="3600" b="1" i="0" u="sng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Talents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(T3.5) </a:t>
            </a:r>
            <a:r>
              <a:rPr kumimoji="0" lang="en-US" sz="3600" b="1" i="0" u="sng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Terra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CC99">
                  <a:lumMod val="40000"/>
                  <a:lumOff val="60000"/>
                </a:srgbClr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</a:t>
            </a:r>
            <a:b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(T4) </a:t>
            </a:r>
            <a:r>
              <a:rPr kumimoji="0" lang="en-US" sz="3600" b="1" i="0" u="sng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Treasure-His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CC99">
                  <a:lumMod val="40000"/>
                  <a:lumOff val="60000"/>
                </a:srgbClr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4-Tangible T(s)  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[Pillars]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5220" y="4120276"/>
            <a:ext cx="8686800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(T5) </a:t>
            </a:r>
            <a:r>
              <a:rPr kumimoji="0" lang="en-US" sz="3600" b="1" i="0" u="sng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Trust</a:t>
            </a:r>
            <a:b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</a:t>
            </a:r>
            <a:b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(T6) </a:t>
            </a:r>
            <a:r>
              <a:rPr kumimoji="0" lang="en-US" sz="3600" b="1" i="0" u="sng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Theology</a:t>
            </a:r>
            <a:b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</a:t>
            </a:r>
            <a:b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(T7) </a:t>
            </a:r>
            <a:r>
              <a:rPr kumimoji="0" lang="en-US" sz="3600" b="1" i="0" u="sng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Testimony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3-Foundational T(s)  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[Bedrock]</a:t>
            </a:r>
            <a:b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 rot="5400000">
            <a:off x="5499662" y="2895125"/>
            <a:ext cx="61721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Revolutionary   ---  Generosity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392988" y="510812"/>
            <a:ext cx="1981200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{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35849" y="5604389"/>
            <a:ext cx="1066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{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126782" y="6320140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 “ROCK” Jesus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821982" y="1472630"/>
            <a:ext cx="3505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Whole           Armor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45C0D3A-369C-4144-A832-EA161D5545E5}"/>
              </a:ext>
            </a:extLst>
          </p:cNvPr>
          <p:cNvSpPr txBox="1"/>
          <p:nvPr/>
        </p:nvSpPr>
        <p:spPr>
          <a:xfrm>
            <a:off x="2998309" y="416688"/>
            <a:ext cx="45439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B3F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maze" panose="020B0500000000000000" pitchFamily="34" charset="0"/>
                <a:ea typeface="+mn-ea"/>
                <a:cs typeface="+mn-cs"/>
              </a:rPr>
              <a:t>T7 Concept 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maze" panose="020B0500000000000000" pitchFamily="34" charset="0"/>
                <a:ea typeface="+mn-ea"/>
                <a:cs typeface="+mn-cs"/>
              </a:rPr>
              <a:t>(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B3F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maze" panose="020B0500000000000000" pitchFamily="34" charset="0"/>
                <a:ea typeface="+mn-ea"/>
                <a:cs typeface="+mn-cs"/>
              </a:rPr>
              <a:t>T</a:t>
            </a:r>
            <a:r>
              <a:rPr kumimoji="0" lang="en-US" sz="4800" b="1" i="0" u="none" strike="noStrike" kern="1200" cap="none" spc="0" normalizeH="0" baseline="30000" noProof="0" dirty="0">
                <a:ln>
                  <a:noFill/>
                </a:ln>
                <a:solidFill>
                  <a:srgbClr val="B3F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maze" panose="020B0500000000000000" pitchFamily="34" charset="0"/>
                <a:ea typeface="+mn-ea"/>
                <a:cs typeface="+mn-cs"/>
              </a:rPr>
              <a:t>7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maze" panose="020B0500000000000000" pitchFamily="34" charset="0"/>
                <a:ea typeface="+mn-ea"/>
                <a:cs typeface="+mn-cs"/>
              </a:rPr>
              <a:t>)</a:t>
            </a:r>
            <a:endParaRPr kumimoji="0" lang="en-US" sz="4800" b="1" i="0" u="none" strike="noStrike" kern="1200" cap="none" spc="0" normalizeH="0" baseline="3000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maze" panose="020B0500000000000000" pitchFamily="34" charset="0"/>
              <a:ea typeface="+mn-ea"/>
              <a:cs typeface="+mn-cs"/>
            </a:endParaRPr>
          </a:p>
        </p:txBody>
      </p:sp>
      <p:pic>
        <p:nvPicPr>
          <p:cNvPr id="14" name="Picture 13" descr="A picture containing food&#10;&#10;Description automatically generated">
            <a:extLst>
              <a:ext uri="{FF2B5EF4-FFF2-40B4-BE49-F238E27FC236}">
                <a16:creationId xmlns:a16="http://schemas.microsoft.com/office/drawing/2014/main" id="{CF1BB549-067F-46C2-B870-34FFB9BA62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46129" y="4991877"/>
            <a:ext cx="1569070" cy="156907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234184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2FF837-391A-0A45-9AFA-4EAF68FBD26D}"/>
              </a:ext>
            </a:extLst>
          </p:cNvPr>
          <p:cNvSpPr/>
          <p:nvPr/>
        </p:nvSpPr>
        <p:spPr>
          <a:xfrm>
            <a:off x="-218861" y="-152400"/>
            <a:ext cx="12420600" cy="70866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624BE2D-63D5-D849-9202-B7D851ED8214}"/>
              </a:ext>
            </a:extLst>
          </p:cNvPr>
          <p:cNvSpPr/>
          <p:nvPr/>
        </p:nvSpPr>
        <p:spPr>
          <a:xfrm>
            <a:off x="-2209800" y="3926290"/>
            <a:ext cx="1752600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5E3403-1058-E34D-8119-5C936669DB7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62874" y="851744"/>
            <a:ext cx="11251102" cy="5129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450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2FF837-391A-0A45-9AFA-4EAF68FBD26D}"/>
              </a:ext>
            </a:extLst>
          </p:cNvPr>
          <p:cNvSpPr/>
          <p:nvPr/>
        </p:nvSpPr>
        <p:spPr>
          <a:xfrm>
            <a:off x="-218861" y="-152400"/>
            <a:ext cx="12420600" cy="70866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624BE2D-63D5-D849-9202-B7D851ED8214}"/>
              </a:ext>
            </a:extLst>
          </p:cNvPr>
          <p:cNvSpPr/>
          <p:nvPr/>
        </p:nvSpPr>
        <p:spPr>
          <a:xfrm>
            <a:off x="-2209800" y="3926290"/>
            <a:ext cx="1752600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picture containing food&#10;&#10;Description automatically generated">
            <a:extLst>
              <a:ext uri="{FF2B5EF4-FFF2-40B4-BE49-F238E27FC236}">
                <a16:creationId xmlns:a16="http://schemas.microsoft.com/office/drawing/2014/main" id="{74751A8B-FC36-214A-9DC5-B087E08AA7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400" y="1295400"/>
            <a:ext cx="3505200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268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2FF837-391A-0A45-9AFA-4EAF68FBD26D}"/>
              </a:ext>
            </a:extLst>
          </p:cNvPr>
          <p:cNvSpPr/>
          <p:nvPr/>
        </p:nvSpPr>
        <p:spPr>
          <a:xfrm>
            <a:off x="-218861" y="-152400"/>
            <a:ext cx="12420600" cy="70866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FB6CFBA-E582-4FE4-8E82-585F00B14525}"/>
              </a:ext>
            </a:extLst>
          </p:cNvPr>
          <p:cNvSpPr txBox="1">
            <a:spLocks/>
          </p:cNvSpPr>
          <p:nvPr/>
        </p:nvSpPr>
        <p:spPr>
          <a:xfrm>
            <a:off x="1194316" y="612898"/>
            <a:ext cx="7975023" cy="34438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to Sans" panose="020B0502040504090204" pitchFamily="34" charset="0"/>
                <a:ea typeface="Noto Sans" panose="020B0502040504090204" pitchFamily="34" charset="0"/>
                <a:cs typeface="+mn-cs"/>
              </a:rPr>
              <a:t>What is…?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5F67CD-1252-4B11-9C2C-63557A0AC97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295399" y="2965778"/>
            <a:ext cx="9269628" cy="4225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916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2FF837-391A-0A45-9AFA-4EAF68FBD26D}"/>
              </a:ext>
            </a:extLst>
          </p:cNvPr>
          <p:cNvSpPr/>
          <p:nvPr/>
        </p:nvSpPr>
        <p:spPr>
          <a:xfrm>
            <a:off x="-218861" y="-152400"/>
            <a:ext cx="12420600" cy="70866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A3773A1-B829-9A48-ACB7-C635BA28E4C7}"/>
              </a:ext>
            </a:extLst>
          </p:cNvPr>
          <p:cNvSpPr txBox="1"/>
          <p:nvPr/>
        </p:nvSpPr>
        <p:spPr>
          <a:xfrm>
            <a:off x="1971866" y="1632294"/>
            <a:ext cx="8001001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Stewardship is first and foremost about our relationship with God.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—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Michael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Harpe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1D41097-46F5-EA4E-B175-06BEAFA4E133}"/>
              </a:ext>
            </a:extLst>
          </p:cNvPr>
          <p:cNvSpPr txBox="1"/>
          <p:nvPr/>
        </p:nvSpPr>
        <p:spPr>
          <a:xfrm>
            <a:off x="-204703" y="-68599"/>
            <a:ext cx="2057400" cy="7786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</a:t>
            </a:r>
          </a:p>
        </p:txBody>
      </p:sp>
      <p:pic>
        <p:nvPicPr>
          <p:cNvPr id="7" name="Picture 6" descr="A picture containing food&#10;&#10;Description automatically generated">
            <a:extLst>
              <a:ext uri="{FF2B5EF4-FFF2-40B4-BE49-F238E27FC236}">
                <a16:creationId xmlns:a16="http://schemas.microsoft.com/office/drawing/2014/main" id="{3EE617AB-9E96-49CE-BF57-78F3D9F5DF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46129" y="4991877"/>
            <a:ext cx="1569070" cy="1569070"/>
          </a:xfrm>
          <a:prstGeom prst="rect">
            <a:avLst/>
          </a:prstGeom>
        </p:spPr>
      </p:pic>
      <p:pic>
        <p:nvPicPr>
          <p:cNvPr id="6" name="Content Placeholder 6">
            <a:extLst>
              <a:ext uri="{FF2B5EF4-FFF2-40B4-BE49-F238E27FC236}">
                <a16:creationId xmlns:a16="http://schemas.microsoft.com/office/drawing/2014/main" id="{D8352A86-4156-490D-B60C-D8768ADA4F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15384">
            <a:off x="314749" y="2831002"/>
            <a:ext cx="3393957" cy="393502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1C87462-2256-4D0F-B796-D7C3490C8C45}"/>
              </a:ext>
            </a:extLst>
          </p:cNvPr>
          <p:cNvSpPr/>
          <p:nvPr/>
        </p:nvSpPr>
        <p:spPr>
          <a:xfrm rot="2274175">
            <a:off x="-9099" y="3952043"/>
            <a:ext cx="446446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Revolutionary Generosity</a:t>
            </a:r>
          </a:p>
        </p:txBody>
      </p:sp>
    </p:spTree>
    <p:extLst>
      <p:ext uri="{BB962C8B-B14F-4D97-AF65-F5344CB8AC3E}">
        <p14:creationId xmlns:p14="http://schemas.microsoft.com/office/powerpoint/2010/main" val="428280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8DA4E2-9ED5-1844-B0FA-2A0393F500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1152525"/>
            <a:ext cx="8919148" cy="2357437"/>
          </a:xfrm>
        </p:spPr>
        <p:txBody>
          <a:bodyPr>
            <a:noAutofit/>
          </a:bodyPr>
          <a:lstStyle/>
          <a:p>
            <a:r>
              <a:rPr lang="en-US" sz="7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Stewardship is </a:t>
            </a:r>
            <a:r>
              <a:rPr lang="en-US" sz="7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</a:t>
            </a:r>
            <a:r>
              <a:rPr lang="en-US" sz="7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transactional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5696282-A45F-4A87-A85D-D59D5EAE4F4A}"/>
              </a:ext>
            </a:extLst>
          </p:cNvPr>
          <p:cNvSpPr txBox="1"/>
          <p:nvPr/>
        </p:nvSpPr>
        <p:spPr>
          <a:xfrm>
            <a:off x="5387547" y="3855308"/>
            <a:ext cx="42507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oto Sans" panose="020B0502040504020204"/>
                <a:ea typeface="+mn-ea"/>
                <a:cs typeface="+mn-cs"/>
              </a:rPr>
              <a:t>About Money Only</a:t>
            </a:r>
          </a:p>
        </p:txBody>
      </p:sp>
      <p:pic>
        <p:nvPicPr>
          <p:cNvPr id="4" name="Content Placeholder 6">
            <a:extLst>
              <a:ext uri="{FF2B5EF4-FFF2-40B4-BE49-F238E27FC236}">
                <a16:creationId xmlns:a16="http://schemas.microsoft.com/office/drawing/2014/main" id="{FB6CB46A-67F0-4BA0-B871-2703FE5611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15384">
            <a:off x="314749" y="2831002"/>
            <a:ext cx="3393957" cy="393502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1F440CE-B1A6-401B-B7AC-8587C1D106B0}"/>
              </a:ext>
            </a:extLst>
          </p:cNvPr>
          <p:cNvSpPr/>
          <p:nvPr/>
        </p:nvSpPr>
        <p:spPr>
          <a:xfrm rot="2274175">
            <a:off x="-9099" y="3952043"/>
            <a:ext cx="446446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Revolutionary Generosity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50E8221-FABB-4F0F-B2A5-2F32B74A2CA2}"/>
              </a:ext>
            </a:extLst>
          </p:cNvPr>
          <p:cNvSpPr/>
          <p:nvPr/>
        </p:nvSpPr>
        <p:spPr>
          <a:xfrm>
            <a:off x="10472430" y="-4"/>
            <a:ext cx="1719570" cy="6858000"/>
          </a:xfrm>
          <a:prstGeom prst="rect">
            <a:avLst/>
          </a:prstGeom>
          <a:solidFill>
            <a:srgbClr val="003B5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 descr="A picture containing food&#10;&#10;Description automatically generated">
            <a:extLst>
              <a:ext uri="{FF2B5EF4-FFF2-40B4-BE49-F238E27FC236}">
                <a16:creationId xmlns:a16="http://schemas.microsoft.com/office/drawing/2014/main" id="{83D74329-EC02-4956-8B69-C8AA383883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46129" y="4991877"/>
            <a:ext cx="1569070" cy="1569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900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D8483D2-97FE-4874-A35B-8705311456FA}"/>
              </a:ext>
            </a:extLst>
          </p:cNvPr>
          <p:cNvSpPr txBox="1">
            <a:spLocks/>
          </p:cNvSpPr>
          <p:nvPr/>
        </p:nvSpPr>
        <p:spPr>
          <a:xfrm>
            <a:off x="914400" y="1228726"/>
            <a:ext cx="8919148" cy="2209799"/>
          </a:xfrm>
          <a:prstGeom prst="rect">
            <a:avLst/>
          </a:prstGeom>
        </p:spPr>
        <p:txBody>
          <a:bodyPr anchor="ctr">
            <a:noAutofit/>
          </a:bodyPr>
          <a:lstStyle>
            <a:lvl1pPr algn="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 i="0" kern="1200">
                <a:solidFill>
                  <a:schemeClr val="accent5">
                    <a:lumMod val="75000"/>
                  </a:schemeClr>
                </a:solidFill>
                <a:latin typeface="Noto Sans" panose="020B0502040504020204" pitchFamily="34" charset="0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7D224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oto Sans" panose="020B0502040504020204" pitchFamily="34" charset="0"/>
                <a:ea typeface="+mj-ea"/>
                <a:cs typeface="+mj-cs"/>
              </a:rPr>
              <a:t>Stewardship is 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ADE2FF"/>
                </a:solidFill>
                <a:effectLst/>
                <a:uLnTx/>
                <a:uFillTx/>
                <a:latin typeface="Noto Sans" panose="020B0502040504020204" pitchFamily="34" charset="0"/>
                <a:ea typeface="+mj-ea"/>
                <a:cs typeface="+mj-cs"/>
              </a:rPr>
              <a:t>not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7D224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oto Sans" panose="020B0502040504020204" pitchFamily="34" charset="0"/>
                <a:ea typeface="+mj-ea"/>
                <a:cs typeface="+mj-cs"/>
              </a:rPr>
              <a:t> 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D8601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oto Sans" panose="020B0502040504020204" pitchFamily="34" charset="0"/>
                <a:ea typeface="+mj-ea"/>
                <a:cs typeface="+mj-cs"/>
              </a:rPr>
              <a:t>transformational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7D2248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Noto Sans" panose="020B0502040504020204" pitchFamily="34" charset="0"/>
              <a:ea typeface="+mj-ea"/>
              <a:cs typeface="+mj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2D58466-8B46-4B7D-970E-314BED8DE3E5}"/>
              </a:ext>
            </a:extLst>
          </p:cNvPr>
          <p:cNvSpPr txBox="1"/>
          <p:nvPr/>
        </p:nvSpPr>
        <p:spPr>
          <a:xfrm>
            <a:off x="3965513" y="3855308"/>
            <a:ext cx="57194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oto Sans" panose="020B0502040504020204"/>
                <a:ea typeface="+mn-ea"/>
                <a:cs typeface="+mn-cs"/>
              </a:rPr>
              <a:t>Spiritual &amp; Practical</a:t>
            </a:r>
          </a:p>
        </p:txBody>
      </p:sp>
      <p:pic>
        <p:nvPicPr>
          <p:cNvPr id="5" name="Content Placeholder 6">
            <a:extLst>
              <a:ext uri="{FF2B5EF4-FFF2-40B4-BE49-F238E27FC236}">
                <a16:creationId xmlns:a16="http://schemas.microsoft.com/office/drawing/2014/main" id="{641BF9E6-0D7E-4AF3-95FC-AEC0C8B072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15384">
            <a:off x="314749" y="2831002"/>
            <a:ext cx="3393957" cy="393502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A1A2BC1-9BEE-4786-9DE9-EB2542A30528}"/>
              </a:ext>
            </a:extLst>
          </p:cNvPr>
          <p:cNvSpPr/>
          <p:nvPr/>
        </p:nvSpPr>
        <p:spPr>
          <a:xfrm rot="2274175">
            <a:off x="-9099" y="3952043"/>
            <a:ext cx="446446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Revolutionary Generosity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282A9EB-72C0-4BA6-B2EA-48CBBC999204}"/>
              </a:ext>
            </a:extLst>
          </p:cNvPr>
          <p:cNvSpPr/>
          <p:nvPr/>
        </p:nvSpPr>
        <p:spPr>
          <a:xfrm>
            <a:off x="10472430" y="-4"/>
            <a:ext cx="1719570" cy="6858000"/>
          </a:xfrm>
          <a:prstGeom prst="rect">
            <a:avLst/>
          </a:prstGeom>
          <a:solidFill>
            <a:srgbClr val="003B5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A picture containing food&#10;&#10;Description automatically generated">
            <a:extLst>
              <a:ext uri="{FF2B5EF4-FFF2-40B4-BE49-F238E27FC236}">
                <a16:creationId xmlns:a16="http://schemas.microsoft.com/office/drawing/2014/main" id="{84C8B203-5F5C-4FAB-B58E-40E5762F00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46129" y="4991877"/>
            <a:ext cx="1569070" cy="1569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526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6">
            <a:extLst>
              <a:ext uri="{FF2B5EF4-FFF2-40B4-BE49-F238E27FC236}">
                <a16:creationId xmlns:a16="http://schemas.microsoft.com/office/drawing/2014/main" id="{95E3287E-402A-407D-B511-E9964E6284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34153">
            <a:off x="1778884" y="-989780"/>
            <a:ext cx="5775779" cy="669655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FDF04EA-F583-49B6-BB60-7245929848BF}"/>
              </a:ext>
            </a:extLst>
          </p:cNvPr>
          <p:cNvSpPr/>
          <p:nvPr/>
        </p:nvSpPr>
        <p:spPr>
          <a:xfrm rot="20695842">
            <a:off x="4235916" y="3667210"/>
            <a:ext cx="1448554" cy="2595492"/>
          </a:xfrm>
          <a:prstGeom prst="rect">
            <a:avLst/>
          </a:prstGeom>
          <a:solidFill>
            <a:srgbClr val="5CC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248B315-E266-4BAE-B03C-4ECBBA00E26C}"/>
              </a:ext>
            </a:extLst>
          </p:cNvPr>
          <p:cNvSpPr/>
          <p:nvPr/>
        </p:nvSpPr>
        <p:spPr>
          <a:xfrm>
            <a:off x="1580674" y="862159"/>
            <a:ext cx="617219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Revolutionary Generosity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D8483D2-97FE-4874-A35B-8705311456FA}"/>
              </a:ext>
            </a:extLst>
          </p:cNvPr>
          <p:cNvSpPr txBox="1">
            <a:spLocks/>
          </p:cNvSpPr>
          <p:nvPr/>
        </p:nvSpPr>
        <p:spPr>
          <a:xfrm>
            <a:off x="207199" y="4043293"/>
            <a:ext cx="8919148" cy="2209799"/>
          </a:xfrm>
          <a:prstGeom prst="rect">
            <a:avLst/>
          </a:prstGeom>
        </p:spPr>
        <p:txBody>
          <a:bodyPr anchor="ctr">
            <a:noAutofit/>
          </a:bodyPr>
          <a:lstStyle>
            <a:lvl1pPr algn="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 i="0" kern="1200">
                <a:solidFill>
                  <a:schemeClr val="accent5">
                    <a:lumMod val="75000"/>
                  </a:schemeClr>
                </a:solidFill>
                <a:latin typeface="Noto Sans" panose="020B0502040504020204" pitchFamily="34" charset="0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7D224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oto Sans" panose="020B0502040504020204" pitchFamily="34" charset="0"/>
                <a:ea typeface="+mj-ea"/>
                <a:cs typeface="+mj-cs"/>
              </a:rPr>
              <a:t>a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7D224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oto Sans" panose="020B0502040504020204" pitchFamily="34" charset="0"/>
                <a:ea typeface="+mj-ea"/>
                <a:cs typeface="+mj-cs"/>
              </a:rPr>
              <a:t>nd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7D224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oto Sans" panose="020B0502040504020204" pitchFamily="34" charset="0"/>
                <a:ea typeface="+mj-ea"/>
                <a:cs typeface="+mj-cs"/>
              </a:rPr>
              <a:t> the T7 Concept…</a:t>
            </a:r>
          </a:p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D2248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Noto Sans" panose="020B0502040504020204" pitchFamily="34" charset="0"/>
              <a:ea typeface="+mj-ea"/>
              <a:cs typeface="+mj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2D58466-8B46-4B7D-970E-314BED8DE3E5}"/>
              </a:ext>
            </a:extLst>
          </p:cNvPr>
          <p:cNvSpPr txBox="1"/>
          <p:nvPr/>
        </p:nvSpPr>
        <p:spPr>
          <a:xfrm>
            <a:off x="1580674" y="5859998"/>
            <a:ext cx="57194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oto Sans" panose="020B0502040504020204"/>
                <a:ea typeface="+mn-ea"/>
                <a:cs typeface="+mn-cs"/>
              </a:rPr>
              <a:t>Spiritual &amp; Practical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054D5C6-51BE-459B-B405-5A5256B5BC53}"/>
              </a:ext>
            </a:extLst>
          </p:cNvPr>
          <p:cNvSpPr/>
          <p:nvPr/>
        </p:nvSpPr>
        <p:spPr>
          <a:xfrm>
            <a:off x="10482324" y="-1983"/>
            <a:ext cx="1719570" cy="6858000"/>
          </a:xfrm>
          <a:prstGeom prst="rect">
            <a:avLst/>
          </a:prstGeom>
          <a:solidFill>
            <a:srgbClr val="003B5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A picture containing food&#10;&#10;Description automatically generated">
            <a:extLst>
              <a:ext uri="{FF2B5EF4-FFF2-40B4-BE49-F238E27FC236}">
                <a16:creationId xmlns:a16="http://schemas.microsoft.com/office/drawing/2014/main" id="{1921EA67-9B5D-4F75-B296-FA3B865352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46129" y="4991877"/>
            <a:ext cx="1569070" cy="156907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92476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2FF837-391A-0A45-9AFA-4EAF68FBD26D}"/>
              </a:ext>
            </a:extLst>
          </p:cNvPr>
          <p:cNvSpPr/>
          <p:nvPr/>
        </p:nvSpPr>
        <p:spPr>
          <a:xfrm>
            <a:off x="-76200" y="-76200"/>
            <a:ext cx="12420600" cy="70866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A3773A1-B829-9A48-ACB7-C635BA28E4C7}"/>
              </a:ext>
            </a:extLst>
          </p:cNvPr>
          <p:cNvSpPr txBox="1"/>
          <p:nvPr/>
        </p:nvSpPr>
        <p:spPr>
          <a:xfrm>
            <a:off x="1066800" y="1295400"/>
            <a:ext cx="9753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Four Generosity Pillars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0482201-AC01-AA41-B8C4-4DF083DE3D76}"/>
              </a:ext>
            </a:extLst>
          </p:cNvPr>
          <p:cNvSpPr/>
          <p:nvPr/>
        </p:nvSpPr>
        <p:spPr>
          <a:xfrm>
            <a:off x="2317750" y="2563812"/>
            <a:ext cx="1143000" cy="1143000"/>
          </a:xfrm>
          <a:prstGeom prst="ellipse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Graphic 20" descr="Hourglass">
            <a:extLst>
              <a:ext uri="{FF2B5EF4-FFF2-40B4-BE49-F238E27FC236}">
                <a16:creationId xmlns:a16="http://schemas.microsoft.com/office/drawing/2014/main" id="{D3601A92-96FC-5742-82F0-E3EC5CFD82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432050" y="2678112"/>
            <a:ext cx="914400" cy="914400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136B902A-2039-954A-87FD-2488730A7FC9}"/>
              </a:ext>
            </a:extLst>
          </p:cNvPr>
          <p:cNvSpPr/>
          <p:nvPr/>
        </p:nvSpPr>
        <p:spPr>
          <a:xfrm>
            <a:off x="4347633" y="2563812"/>
            <a:ext cx="1143000" cy="1143000"/>
          </a:xfrm>
          <a:prstGeom prst="ellipse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Graphic 22" descr="Confused person">
            <a:extLst>
              <a:ext uri="{FF2B5EF4-FFF2-40B4-BE49-F238E27FC236}">
                <a16:creationId xmlns:a16="http://schemas.microsoft.com/office/drawing/2014/main" id="{E198EA26-8F31-434D-A97A-35033952EC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61933" y="2622847"/>
            <a:ext cx="914400" cy="914400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69D86869-BD91-B044-847E-38EADCADACB0}"/>
              </a:ext>
            </a:extLst>
          </p:cNvPr>
          <p:cNvSpPr/>
          <p:nvPr/>
        </p:nvSpPr>
        <p:spPr>
          <a:xfrm>
            <a:off x="6377516" y="2563812"/>
            <a:ext cx="1143000" cy="1143000"/>
          </a:xfrm>
          <a:prstGeom prst="ellipse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Graphic 26" descr="Trophy">
            <a:extLst>
              <a:ext uri="{FF2B5EF4-FFF2-40B4-BE49-F238E27FC236}">
                <a16:creationId xmlns:a16="http://schemas.microsoft.com/office/drawing/2014/main" id="{F33295A3-540B-6C46-B6E4-F4F0F434AA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491816" y="2678112"/>
            <a:ext cx="914400" cy="914400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680A1D60-17E1-1643-8F02-9B474FAE843A}"/>
              </a:ext>
            </a:extLst>
          </p:cNvPr>
          <p:cNvSpPr/>
          <p:nvPr/>
        </p:nvSpPr>
        <p:spPr>
          <a:xfrm>
            <a:off x="8513233" y="2563812"/>
            <a:ext cx="1143000" cy="1143000"/>
          </a:xfrm>
          <a:prstGeom prst="ellipse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5" name="Graphic 24" descr="Piggy Bank">
            <a:extLst>
              <a:ext uri="{FF2B5EF4-FFF2-40B4-BE49-F238E27FC236}">
                <a16:creationId xmlns:a16="http://schemas.microsoft.com/office/drawing/2014/main" id="{17A7DB5E-28CD-5D4D-9101-3F511461A22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627533" y="2678112"/>
            <a:ext cx="914400" cy="9144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4C13693-295B-40F6-BCF6-77BAE16D388F}"/>
              </a:ext>
            </a:extLst>
          </p:cNvPr>
          <p:cNvSpPr txBox="1"/>
          <p:nvPr/>
        </p:nvSpPr>
        <p:spPr>
          <a:xfrm>
            <a:off x="2012950" y="4077222"/>
            <a:ext cx="175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Time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7755A00-2E0C-4885-AE29-A620D5434B06}"/>
              </a:ext>
            </a:extLst>
          </p:cNvPr>
          <p:cNvSpPr/>
          <p:nvPr/>
        </p:nvSpPr>
        <p:spPr>
          <a:xfrm>
            <a:off x="2012950" y="3931898"/>
            <a:ext cx="1752600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3712463-317B-4DE0-94FF-B36555571897}"/>
              </a:ext>
            </a:extLst>
          </p:cNvPr>
          <p:cNvSpPr txBox="1"/>
          <p:nvPr/>
        </p:nvSpPr>
        <p:spPr>
          <a:xfrm>
            <a:off x="4042833" y="4060289"/>
            <a:ext cx="175260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Temple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5B50199-9D91-4860-BE55-B74D17C4856F}"/>
              </a:ext>
            </a:extLst>
          </p:cNvPr>
          <p:cNvSpPr/>
          <p:nvPr/>
        </p:nvSpPr>
        <p:spPr>
          <a:xfrm>
            <a:off x="4042833" y="3931898"/>
            <a:ext cx="1752600" cy="45719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0023A7C-DCE7-4E09-A464-486BA39F846C}"/>
              </a:ext>
            </a:extLst>
          </p:cNvPr>
          <p:cNvSpPr txBox="1"/>
          <p:nvPr/>
        </p:nvSpPr>
        <p:spPr>
          <a:xfrm>
            <a:off x="6072716" y="4077222"/>
            <a:ext cx="175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Talent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6E7FF97-B737-4796-B569-C4F523783612}"/>
              </a:ext>
            </a:extLst>
          </p:cNvPr>
          <p:cNvSpPr/>
          <p:nvPr/>
        </p:nvSpPr>
        <p:spPr>
          <a:xfrm>
            <a:off x="6072716" y="3931898"/>
            <a:ext cx="1752600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61BB7E6-9508-4541-8744-33F590BEA44F}"/>
              </a:ext>
            </a:extLst>
          </p:cNvPr>
          <p:cNvSpPr txBox="1"/>
          <p:nvPr/>
        </p:nvSpPr>
        <p:spPr>
          <a:xfrm>
            <a:off x="8102600" y="4087812"/>
            <a:ext cx="1964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Treasure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94E37BF-1C52-40F1-9F29-EE7700820618}"/>
              </a:ext>
            </a:extLst>
          </p:cNvPr>
          <p:cNvSpPr/>
          <p:nvPr/>
        </p:nvSpPr>
        <p:spPr>
          <a:xfrm>
            <a:off x="8208433" y="3931898"/>
            <a:ext cx="1752600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4B5C772D-F471-4C47-8697-D7798EBFF9D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546129" y="4991877"/>
            <a:ext cx="1569070" cy="1569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473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NAD Color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3B5C"/>
      </a:accent1>
      <a:accent2>
        <a:srgbClr val="007681"/>
      </a:accent2>
      <a:accent3>
        <a:srgbClr val="582C83"/>
      </a:accent3>
      <a:accent4>
        <a:srgbClr val="D86018"/>
      </a:accent4>
      <a:accent5>
        <a:srgbClr val="7D2248"/>
      </a:accent5>
      <a:accent6>
        <a:srgbClr val="4E3628"/>
      </a:accent6>
      <a:hlink>
        <a:srgbClr val="497728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NAD Color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3B5C"/>
      </a:accent1>
      <a:accent2>
        <a:srgbClr val="007681"/>
      </a:accent2>
      <a:accent3>
        <a:srgbClr val="582C83"/>
      </a:accent3>
      <a:accent4>
        <a:srgbClr val="D86018"/>
      </a:accent4>
      <a:accent5>
        <a:srgbClr val="7D2248"/>
      </a:accent5>
      <a:accent6>
        <a:srgbClr val="4E3628"/>
      </a:accent6>
      <a:hlink>
        <a:srgbClr val="497728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</TotalTime>
  <Words>807</Words>
  <Application>Microsoft Office PowerPoint</Application>
  <PresentationFormat>Widescreen</PresentationFormat>
  <Paragraphs>193</Paragraphs>
  <Slides>34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34</vt:i4>
      </vt:variant>
    </vt:vector>
  </HeadingPairs>
  <TitlesOfParts>
    <vt:vector size="44" baseType="lpstr">
      <vt:lpstr>Amaze</vt:lpstr>
      <vt:lpstr>Arial</vt:lpstr>
      <vt:lpstr>Calibri</vt:lpstr>
      <vt:lpstr>Calibri Light</vt:lpstr>
      <vt:lpstr>Noto Sans</vt:lpstr>
      <vt:lpstr>Times New Roman</vt:lpstr>
      <vt:lpstr>1_Office Theme</vt:lpstr>
      <vt:lpstr>3_Office Theme</vt:lpstr>
      <vt:lpstr>4_Office Theme</vt:lpstr>
      <vt:lpstr>12_Office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Stewardship is not transactional</vt:lpstr>
      <vt:lpstr>PowerPoint Presentation</vt:lpstr>
      <vt:lpstr>PowerPoint Presentation</vt:lpstr>
      <vt:lpstr>PowerPoint Presentation</vt:lpstr>
      <vt:lpstr>PowerPoint Presentation</vt:lpstr>
      <vt:lpstr>Revolutionary Generosity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Harpe</dc:creator>
  <cp:lastModifiedBy>Michael Harpe</cp:lastModifiedBy>
  <cp:revision>8</cp:revision>
  <dcterms:created xsi:type="dcterms:W3CDTF">2022-03-01T07:32:58Z</dcterms:created>
  <dcterms:modified xsi:type="dcterms:W3CDTF">2022-03-01T09:05:34Z</dcterms:modified>
</cp:coreProperties>
</file>