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60" r:id="rId2"/>
    <p:sldId id="276" r:id="rId3"/>
    <p:sldId id="273" r:id="rId4"/>
    <p:sldId id="277" r:id="rId5"/>
    <p:sldId id="278" r:id="rId6"/>
    <p:sldId id="274" r:id="rId7"/>
    <p:sldId id="262" r:id="rId8"/>
    <p:sldId id="263" r:id="rId9"/>
    <p:sldId id="264" r:id="rId10"/>
    <p:sldId id="275" r:id="rId11"/>
    <p:sldId id="266" r:id="rId12"/>
    <p:sldId id="279" r:id="rId13"/>
    <p:sldId id="280" r:id="rId14"/>
    <p:sldId id="281" r:id="rId15"/>
    <p:sldId id="268" r:id="rId16"/>
    <p:sldId id="269" r:id="rId17"/>
    <p:sldId id="282" r:id="rId18"/>
    <p:sldId id="271" r:id="rId19"/>
    <p:sldId id="272"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7"/>
    <p:restoredTop sz="94689"/>
  </p:normalViewPr>
  <p:slideViewPr>
    <p:cSldViewPr snapToGrid="0" snapToObjects="1">
      <p:cViewPr varScale="1">
        <p:scale>
          <a:sx n="99" d="100"/>
          <a:sy n="99" d="100"/>
        </p:scale>
        <p:origin x="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4770B4-EBA8-5E46-9DB6-F3964647C5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F9438-BF08-1248-88F3-67C6C4F330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D1FEB5-EC49-324A-878A-CA5017431E24}" type="datetimeFigureOut">
              <a:rPr lang="en-US" smtClean="0"/>
              <a:t>3/29/18</a:t>
            </a:fld>
            <a:endParaRPr lang="en-US"/>
          </a:p>
        </p:txBody>
      </p:sp>
      <p:sp>
        <p:nvSpPr>
          <p:cNvPr id="4" name="Footer Placeholder 3">
            <a:extLst>
              <a:ext uri="{FF2B5EF4-FFF2-40B4-BE49-F238E27FC236}">
                <a16:creationId xmlns:a16="http://schemas.microsoft.com/office/drawing/2014/main" id="{B35F8F2A-F880-6445-9262-33AF8A9337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5FA4E6-F56C-E84B-97C5-397AD68502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9D7DC-9AF1-3A44-93F4-3787A8060C11}" type="slidenum">
              <a:rPr lang="en-US" smtClean="0"/>
              <a:t>‹#›</a:t>
            </a:fld>
            <a:endParaRPr lang="en-US"/>
          </a:p>
        </p:txBody>
      </p:sp>
    </p:spTree>
    <p:extLst>
      <p:ext uri="{BB962C8B-B14F-4D97-AF65-F5344CB8AC3E}">
        <p14:creationId xmlns:p14="http://schemas.microsoft.com/office/powerpoint/2010/main" val="359002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0586C-39BA-7D46-822E-205A675D0435}" type="datetimeFigureOut">
              <a:rPr lang="en-US" smtClean="0"/>
              <a:t>3/29/18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F8CCD-FF3E-EA48-BF1B-55A21F56B2C6}" type="slidenum">
              <a:rPr lang="en-US" smtClean="0"/>
              <a:t>‹#›</a:t>
            </a:fld>
            <a:endParaRPr lang="en-US"/>
          </a:p>
        </p:txBody>
      </p:sp>
    </p:spTree>
    <p:extLst>
      <p:ext uri="{BB962C8B-B14F-4D97-AF65-F5344CB8AC3E}">
        <p14:creationId xmlns:p14="http://schemas.microsoft.com/office/powerpoint/2010/main" val="398508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B4414-E64D-B14F-87DA-88D68AC3B115}" type="slidenum">
              <a:rPr lang="en-US" smtClean="0"/>
              <a:t>7</a:t>
            </a:fld>
            <a:endParaRPr lang="en-US"/>
          </a:p>
        </p:txBody>
      </p:sp>
    </p:spTree>
    <p:extLst>
      <p:ext uri="{BB962C8B-B14F-4D97-AF65-F5344CB8AC3E}">
        <p14:creationId xmlns:p14="http://schemas.microsoft.com/office/powerpoint/2010/main" val="301985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B4414-E64D-B14F-87DA-88D68AC3B115}" type="slidenum">
              <a:rPr lang="en-US" smtClean="0"/>
              <a:t>10</a:t>
            </a:fld>
            <a:endParaRPr lang="en-US"/>
          </a:p>
        </p:txBody>
      </p:sp>
    </p:spTree>
    <p:extLst>
      <p:ext uri="{BB962C8B-B14F-4D97-AF65-F5344CB8AC3E}">
        <p14:creationId xmlns:p14="http://schemas.microsoft.com/office/powerpoint/2010/main" val="220076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Tx/>
              <a:buNone/>
              <a:defRPr sz="2600" baseline="0"/>
            </a:lvl1pPr>
            <a:lvl2pPr>
              <a:spcBef>
                <a:spcPts val="1100"/>
              </a:spcBef>
              <a:defRPr sz="2000" baseline="0">
                <a:latin typeface="Myriad Pro Light" charset="0"/>
              </a:defRPr>
            </a:lvl2pPr>
            <a:lvl3pPr>
              <a:spcBef>
                <a:spcPts val="1100"/>
              </a:spcBef>
              <a:defRPr sz="1800" baseline="0">
                <a:latin typeface="Myriad Pro Light" charset="0"/>
              </a:defRPr>
            </a:lvl3pPr>
            <a:lvl4pPr>
              <a:spcBef>
                <a:spcPts val="1100"/>
              </a:spcBef>
              <a:defRPr sz="1600" baseline="0">
                <a:latin typeface="Myriad Pro Light" charset="0"/>
              </a:defRPr>
            </a:lvl4pPr>
            <a:lvl5pPr>
              <a:spcBef>
                <a:spcPts val="1100"/>
              </a:spcBef>
              <a:defRPr sz="1400" baseline="0">
                <a:latin typeface="Myriad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292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Myriad Pro Regular" charset="0"/>
              </a:defRPr>
            </a:lvl1pPr>
          </a:lstStyle>
          <a:p>
            <a:endParaRPr lang="en-US" dirty="0"/>
          </a:p>
        </p:txBody>
      </p:sp>
    </p:spTree>
    <p:extLst>
      <p:ext uri="{BB962C8B-B14F-4D97-AF65-F5344CB8AC3E}">
        <p14:creationId xmlns:p14="http://schemas.microsoft.com/office/powerpoint/2010/main" val="114762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baseline="0">
          <a:solidFill>
            <a:schemeClr val="bg1"/>
          </a:solidFill>
          <a:latin typeface="Myriad Pro bold condensed" charset="0"/>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800" b="0" i="0" kern="1200">
          <a:solidFill>
            <a:schemeClr val="tx1"/>
          </a:solidFill>
          <a:latin typeface="Myriad Pro Regular" charset="0"/>
          <a:ea typeface="+mn-ea"/>
          <a:cs typeface="+mn-cs"/>
        </a:defRPr>
      </a:lvl1pPr>
      <a:lvl2pPr marL="502920" indent="-228600" algn="l" defTabSz="914400" rtl="0" eaLnBrk="1" latinLnBrk="0" hangingPunct="1">
        <a:lnSpc>
          <a:spcPct val="90000"/>
        </a:lnSpc>
        <a:spcBef>
          <a:spcPts val="500"/>
        </a:spcBef>
        <a:buClr>
          <a:schemeClr val="accent1"/>
        </a:buClr>
        <a:buFont typeface="Wingdings" charset="2"/>
        <a:buChar char="§"/>
        <a:defRPr sz="2400" b="0" i="0" kern="1200" baseline="0">
          <a:solidFill>
            <a:schemeClr val="tx1"/>
          </a:solidFill>
          <a:latin typeface="Myriad Pro Light" charset="0"/>
          <a:ea typeface="+mn-ea"/>
          <a:cs typeface="+mn-cs"/>
        </a:defRPr>
      </a:lvl2pPr>
      <a:lvl3pPr marL="777240" indent="-228600" algn="l" defTabSz="914400" rtl="0" eaLnBrk="1" latinLnBrk="0" hangingPunct="1">
        <a:lnSpc>
          <a:spcPct val="90000"/>
        </a:lnSpc>
        <a:spcBef>
          <a:spcPts val="500"/>
        </a:spcBef>
        <a:buClr>
          <a:schemeClr val="accent1"/>
        </a:buClr>
        <a:buFont typeface="Wingdings" charset="2"/>
        <a:buChar char="§"/>
        <a:defRPr sz="2000" b="0" i="0" kern="1200" baseline="0">
          <a:solidFill>
            <a:schemeClr val="tx1"/>
          </a:solidFill>
          <a:latin typeface="Myriad Pro Light" charset="0"/>
          <a:ea typeface="+mn-ea"/>
          <a:cs typeface="+mn-cs"/>
        </a:defRPr>
      </a:lvl3pPr>
      <a:lvl4pPr marL="1051560" indent="-228600" algn="l" defTabSz="914400" rtl="0" eaLnBrk="1" latinLnBrk="0" hangingPunct="1">
        <a:lnSpc>
          <a:spcPct val="90000"/>
        </a:lnSpc>
        <a:spcBef>
          <a:spcPts val="500"/>
        </a:spcBef>
        <a:buClr>
          <a:schemeClr val="accent1"/>
        </a:buClr>
        <a:buFont typeface="Wingdings" charset="2"/>
        <a:buChar char="§"/>
        <a:defRPr sz="1800" b="0" i="0" kern="1200" baseline="0">
          <a:solidFill>
            <a:schemeClr val="tx1"/>
          </a:solidFill>
          <a:latin typeface="Myriad Pro Light" charset="0"/>
          <a:ea typeface="+mn-ea"/>
          <a:cs typeface="+mn-cs"/>
        </a:defRPr>
      </a:lvl4pPr>
      <a:lvl5pPr marL="1325880" indent="-228600" algn="l" defTabSz="914400" rtl="0" eaLnBrk="1" latinLnBrk="0" hangingPunct="1">
        <a:lnSpc>
          <a:spcPct val="90000"/>
        </a:lnSpc>
        <a:spcBef>
          <a:spcPts val="500"/>
        </a:spcBef>
        <a:buClr>
          <a:schemeClr val="accent1"/>
        </a:buClr>
        <a:buFont typeface="Wingdings" charset="2"/>
        <a:buChar char="§"/>
        <a:defRPr sz="1800" b="0" i="0" kern="1200" baseline="0">
          <a:solidFill>
            <a:schemeClr val="tx1"/>
          </a:solidFill>
          <a:latin typeface="Myriad Pro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adstewardship.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a:xfrm>
            <a:off x="341313" y="1436885"/>
            <a:ext cx="4505325" cy="1808163"/>
          </a:xfrm>
        </p:spPr>
        <p:txBody>
          <a:bodyPr>
            <a:normAutofit fontScale="90000"/>
          </a:bodyPr>
          <a:lstStyle/>
          <a:p>
            <a:pPr algn="l"/>
            <a:r>
              <a:rPr lang="en-US" altLang="en-US" sz="5400" b="1" dirty="0">
                <a:latin typeface="Avenir Next Condensed" charset="0"/>
                <a:ea typeface="Avenir Next Condensed" charset="0"/>
                <a:cs typeface="Avenir Next Condensed" charset="0"/>
              </a:rPr>
              <a:t>A Stewardship Plan for the Local Church</a:t>
            </a:r>
          </a:p>
        </p:txBody>
      </p:sp>
      <p:sp>
        <p:nvSpPr>
          <p:cNvPr id="2052" name="Subtitle 2"/>
          <p:cNvSpPr>
            <a:spLocks noGrp="1"/>
          </p:cNvSpPr>
          <p:nvPr>
            <p:ph type="subTitle" idx="1"/>
          </p:nvPr>
        </p:nvSpPr>
        <p:spPr>
          <a:xfrm>
            <a:off x="6440557" y="5832821"/>
            <a:ext cx="2703443" cy="590550"/>
          </a:xfrm>
        </p:spPr>
        <p:txBody>
          <a:bodyPr/>
          <a:lstStyle/>
          <a:p>
            <a:pPr algn="l"/>
            <a:r>
              <a:rPr lang="en-US" altLang="en-US" sz="3200" b="1" dirty="0">
                <a:solidFill>
                  <a:schemeClr val="tx2"/>
                </a:solidFill>
                <a:latin typeface="Avenir Next Condensed" charset="0"/>
                <a:ea typeface="Avenir Next Condensed" charset="0"/>
                <a:cs typeface="Avenir Next Condensed" charset="0"/>
              </a:rPr>
              <a:t>TRACY B. JOHN</a:t>
            </a:r>
          </a:p>
        </p:txBody>
      </p:sp>
    </p:spTree>
    <p:extLst>
      <p:ext uri="{BB962C8B-B14F-4D97-AF65-F5344CB8AC3E}">
        <p14:creationId xmlns:p14="http://schemas.microsoft.com/office/powerpoint/2010/main" val="236134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15530" y="515623"/>
            <a:ext cx="7931335" cy="1325563"/>
          </a:xfrm>
        </p:spPr>
        <p:txBody>
          <a:bodyPr>
            <a:noAutofit/>
          </a:bodyPr>
          <a:lstStyle/>
          <a:p>
            <a:pPr algn="ctr"/>
            <a:r>
              <a:rPr lang="en-US" altLang="en-US" sz="4800" b="1" dirty="0">
                <a:latin typeface="Avenir Next Condensed" charset="0"/>
                <a:ea typeface="Avenir Next Condensed" charset="0"/>
                <a:cs typeface="Avenir Next Condensed" charset="0"/>
              </a:rPr>
              <a:t>Prayer Ministries: Relationship and Faith </a:t>
            </a:r>
            <a:r>
              <a:rPr lang="en-US" altLang="en-US" sz="3600" dirty="0">
                <a:latin typeface="Avenir Next Condensed" charset="0"/>
                <a:ea typeface="Avenir Next Condensed" charset="0"/>
                <a:cs typeface="Avenir Next Condensed" charset="0"/>
              </a:rPr>
              <a:t>(Ongoing)</a:t>
            </a:r>
            <a:endParaRPr lang="en-US" altLang="en-US" sz="3600" dirty="0">
              <a:solidFill>
                <a:schemeClr val="bg2"/>
              </a:solidFill>
              <a:latin typeface="Avenir Next Condensed" charset="0"/>
              <a:ea typeface="Avenir Next Condensed" charset="0"/>
              <a:cs typeface="Avenir Next Condensed" charset="0"/>
            </a:endParaRPr>
          </a:p>
        </p:txBody>
      </p:sp>
      <p:sp>
        <p:nvSpPr>
          <p:cNvPr id="5123" name="Content Placeholder 2"/>
          <p:cNvSpPr>
            <a:spLocks noGrp="1"/>
          </p:cNvSpPr>
          <p:nvPr>
            <p:ph idx="1"/>
          </p:nvPr>
        </p:nvSpPr>
        <p:spPr>
          <a:xfrm>
            <a:off x="715530" y="2148853"/>
            <a:ext cx="7911193" cy="4351338"/>
          </a:xfrm>
        </p:spPr>
        <p:txBody>
          <a:bodyPr/>
          <a:lstStyle/>
          <a:p>
            <a:pPr marL="502920" lvl="1"/>
            <a:r>
              <a:rPr lang="en-US" altLang="en-US" sz="3200" dirty="0">
                <a:solidFill>
                  <a:schemeClr val="bg2">
                    <a:lumMod val="50000"/>
                  </a:schemeClr>
                </a:solidFill>
                <a:latin typeface="Avenir Next Condensed" charset="0"/>
                <a:ea typeface="Avenir Next Condensed" charset="0"/>
                <a:cs typeface="Avenir Next Condensed" charset="0"/>
              </a:rPr>
              <a:t>Advertise (not announce) Prayer Meeting on a weekly basis.</a:t>
            </a:r>
          </a:p>
          <a:p>
            <a:pPr marL="502920" lvl="1"/>
            <a:r>
              <a:rPr lang="en-US" altLang="en-US" sz="3200" dirty="0">
                <a:solidFill>
                  <a:schemeClr val="bg2">
                    <a:lumMod val="50000"/>
                  </a:schemeClr>
                </a:solidFill>
                <a:latin typeface="Avenir Next Condensed" charset="0"/>
                <a:ea typeface="Avenir Next Condensed" charset="0"/>
                <a:cs typeface="Avenir Next Condensed" charset="0"/>
              </a:rPr>
              <a:t>Place flyers on the bulletin board and posters outside the building.</a:t>
            </a:r>
          </a:p>
          <a:p>
            <a:pPr marL="502920" lvl="1"/>
            <a:r>
              <a:rPr lang="en-US" altLang="en-US" sz="3200" dirty="0">
                <a:solidFill>
                  <a:schemeClr val="bg2">
                    <a:lumMod val="50000"/>
                  </a:schemeClr>
                </a:solidFill>
                <a:latin typeface="Avenir Next Condensed" charset="0"/>
                <a:ea typeface="Avenir Next Condensed" charset="0"/>
                <a:cs typeface="Avenir Next Condensed" charset="0"/>
              </a:rPr>
              <a:t>Conduct Prayer Meeting like we do the eleven o’clock Sabbath service.</a:t>
            </a:r>
          </a:p>
        </p:txBody>
      </p:sp>
    </p:spTree>
    <p:extLst>
      <p:ext uri="{BB962C8B-B14F-4D97-AF65-F5344CB8AC3E}">
        <p14:creationId xmlns:p14="http://schemas.microsoft.com/office/powerpoint/2010/main" val="53435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95129" y="475866"/>
            <a:ext cx="7744713" cy="1325563"/>
          </a:xfrm>
        </p:spPr>
        <p:txBody>
          <a:bodyPr>
            <a:noAutofit/>
          </a:bodyPr>
          <a:lstStyle/>
          <a:p>
            <a:pPr algn="ctr"/>
            <a:r>
              <a:rPr lang="en-US" altLang="en-US" sz="4800" b="1" dirty="0">
                <a:latin typeface="Avenir Next Condensed" charset="0"/>
                <a:ea typeface="Avenir Next Condensed" charset="0"/>
                <a:cs typeface="Avenir Next Condensed" charset="0"/>
              </a:rPr>
              <a:t>Education to the Entire </a:t>
            </a:r>
            <a:br>
              <a:rPr lang="en-US" altLang="en-US" sz="4800" b="1" dirty="0">
                <a:latin typeface="Avenir Next Condensed" charset="0"/>
                <a:ea typeface="Avenir Next Condensed" charset="0"/>
                <a:cs typeface="Avenir Next Condensed" charset="0"/>
              </a:rPr>
            </a:br>
            <a:r>
              <a:rPr lang="en-US" altLang="en-US" sz="4800" b="1" dirty="0">
                <a:latin typeface="Avenir Next Condensed" charset="0"/>
                <a:ea typeface="Avenir Next Condensed" charset="0"/>
                <a:cs typeface="Avenir Next Condensed" charset="0"/>
              </a:rPr>
              <a:t>Church Body </a:t>
            </a:r>
            <a:r>
              <a:rPr lang="en-US" altLang="en-US" sz="3600" dirty="0">
                <a:latin typeface="Avenir Next Condensed" charset="0"/>
                <a:ea typeface="Avenir Next Condensed" charset="0"/>
                <a:cs typeface="Avenir Next Condensed" charset="0"/>
              </a:rPr>
              <a:t>(Ongoing)</a:t>
            </a:r>
            <a:endParaRPr lang="en-US" altLang="en-US" sz="3600" dirty="0">
              <a:solidFill>
                <a:schemeClr val="bg2"/>
              </a:solidFill>
              <a:latin typeface="Avenir Next Condensed" charset="0"/>
              <a:ea typeface="Avenir Next Condensed" charset="0"/>
              <a:cs typeface="Avenir Next Condensed" charset="0"/>
            </a:endParaRPr>
          </a:p>
        </p:txBody>
      </p:sp>
      <p:sp>
        <p:nvSpPr>
          <p:cNvPr id="5123" name="Content Placeholder 2"/>
          <p:cNvSpPr>
            <a:spLocks noGrp="1"/>
          </p:cNvSpPr>
          <p:nvPr>
            <p:ph idx="1"/>
          </p:nvPr>
        </p:nvSpPr>
        <p:spPr>
          <a:xfrm>
            <a:off x="628649" y="2111007"/>
            <a:ext cx="7911193" cy="4351338"/>
          </a:xfrm>
        </p:spPr>
        <p:txBody>
          <a:bodyPr/>
          <a:lstStyle/>
          <a:p>
            <a:pPr lvl="1"/>
            <a:r>
              <a:rPr lang="en-US" altLang="en-US" sz="3200" dirty="0">
                <a:solidFill>
                  <a:schemeClr val="bg2">
                    <a:lumMod val="50000"/>
                  </a:schemeClr>
                </a:solidFill>
                <a:latin typeface="Avenir Next Condensed" charset="0"/>
                <a:ea typeface="Avenir Next Condensed" charset="0"/>
                <a:cs typeface="Avenir Next Condensed" charset="0"/>
              </a:rPr>
              <a:t>Create a schedule for sharing regular Stewardship messages from the pulpit.</a:t>
            </a:r>
          </a:p>
          <a:p>
            <a:pPr lvl="1"/>
            <a:r>
              <a:rPr lang="en-US" altLang="en-US" sz="3200" dirty="0">
                <a:solidFill>
                  <a:schemeClr val="bg2">
                    <a:lumMod val="50000"/>
                  </a:schemeClr>
                </a:solidFill>
                <a:latin typeface="Avenir Next Condensed" charset="0"/>
                <a:ea typeface="Avenir Next Condensed" charset="0"/>
                <a:cs typeface="Avenir Next Condensed" charset="0"/>
              </a:rPr>
              <a:t>Teach broad view of Stewardship, not just emphasize money.</a:t>
            </a:r>
          </a:p>
          <a:p>
            <a:pPr lvl="1"/>
            <a:r>
              <a:rPr lang="en-US" altLang="en-US" sz="3200" dirty="0">
                <a:solidFill>
                  <a:schemeClr val="bg2">
                    <a:lumMod val="50000"/>
                  </a:schemeClr>
                </a:solidFill>
                <a:latin typeface="Avenir Next Condensed" charset="0"/>
                <a:ea typeface="Avenir Next Condensed" charset="0"/>
                <a:cs typeface="Avenir Next Condensed" charset="0"/>
              </a:rPr>
              <a:t>Encourage elders to use offertory readings as a means of education on commitment, faithfulness, relationship etc. </a:t>
            </a:r>
            <a:r>
              <a:rPr lang="en-US" altLang="en-US" sz="2400" i="1" dirty="0">
                <a:solidFill>
                  <a:schemeClr val="bg2">
                    <a:lumMod val="50000"/>
                  </a:schemeClr>
                </a:solidFill>
                <a:latin typeface="Avenir Next Condensed" charset="0"/>
                <a:ea typeface="Avenir Next Condensed" charset="0"/>
                <a:cs typeface="Avenir Next Condensed" charset="0"/>
              </a:rPr>
              <a:t>(Go to </a:t>
            </a:r>
            <a:r>
              <a:rPr lang="en-US" altLang="en-US" sz="2400" i="1" dirty="0">
                <a:solidFill>
                  <a:schemeClr val="bg2">
                    <a:lumMod val="50000"/>
                  </a:schemeClr>
                </a:solidFill>
                <a:latin typeface="Avenir Next Condensed" charset="0"/>
                <a:ea typeface="Avenir Next Condensed" charset="0"/>
                <a:cs typeface="Avenir Next Condensed" charset="0"/>
                <a:hlinkClick r:id="rId2"/>
              </a:rPr>
              <a:t>www.nadstewardship.org</a:t>
            </a:r>
            <a:r>
              <a:rPr lang="en-US" altLang="en-US" sz="2400" i="1" dirty="0">
                <a:solidFill>
                  <a:schemeClr val="bg2">
                    <a:lumMod val="50000"/>
                  </a:schemeClr>
                </a:solidFill>
                <a:latin typeface="Avenir Next Condensed" charset="0"/>
                <a:ea typeface="Avenir Next Condensed" charset="0"/>
                <a:cs typeface="Avenir Next Condensed" charset="0"/>
              </a:rPr>
              <a:t> to access electronic version.)</a:t>
            </a:r>
          </a:p>
          <a:p>
            <a:pPr lvl="1"/>
            <a:endParaRPr lang="en-US" altLang="en-US" sz="3200"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254954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95129" y="475866"/>
            <a:ext cx="7744713" cy="1325563"/>
          </a:xfrm>
        </p:spPr>
        <p:txBody>
          <a:bodyPr>
            <a:noAutofit/>
          </a:bodyPr>
          <a:lstStyle/>
          <a:p>
            <a:pPr algn="ctr"/>
            <a:r>
              <a:rPr lang="en-US" altLang="en-US" sz="4800" b="1" dirty="0">
                <a:latin typeface="Avenir Next Condensed" charset="0"/>
                <a:ea typeface="Avenir Next Condensed" charset="0"/>
                <a:cs typeface="Avenir Next Condensed" charset="0"/>
              </a:rPr>
              <a:t>Education to the Entire </a:t>
            </a:r>
            <a:br>
              <a:rPr lang="en-US" altLang="en-US" sz="4800" b="1" dirty="0">
                <a:latin typeface="Avenir Next Condensed" charset="0"/>
                <a:ea typeface="Avenir Next Condensed" charset="0"/>
                <a:cs typeface="Avenir Next Condensed" charset="0"/>
              </a:rPr>
            </a:br>
            <a:r>
              <a:rPr lang="en-US" altLang="en-US" sz="4800" b="1" dirty="0">
                <a:latin typeface="Avenir Next Condensed" charset="0"/>
                <a:ea typeface="Avenir Next Condensed" charset="0"/>
                <a:cs typeface="Avenir Next Condensed" charset="0"/>
              </a:rPr>
              <a:t>Church Body </a:t>
            </a:r>
            <a:r>
              <a:rPr lang="en-US" altLang="en-US" sz="3600" dirty="0">
                <a:latin typeface="Avenir Next Condensed" charset="0"/>
                <a:ea typeface="Avenir Next Condensed" charset="0"/>
                <a:cs typeface="Avenir Next Condensed" charset="0"/>
              </a:rPr>
              <a:t>(Ongoing)</a:t>
            </a:r>
            <a:endParaRPr lang="en-US" altLang="en-US" sz="3600" dirty="0">
              <a:solidFill>
                <a:schemeClr val="bg2"/>
              </a:solidFill>
              <a:latin typeface="Avenir Next Condensed" charset="0"/>
              <a:ea typeface="Avenir Next Condensed" charset="0"/>
              <a:cs typeface="Avenir Next Condensed" charset="0"/>
            </a:endParaRPr>
          </a:p>
        </p:txBody>
      </p:sp>
      <p:sp>
        <p:nvSpPr>
          <p:cNvPr id="5123" name="Content Placeholder 2"/>
          <p:cNvSpPr>
            <a:spLocks noGrp="1"/>
          </p:cNvSpPr>
          <p:nvPr>
            <p:ph idx="1"/>
          </p:nvPr>
        </p:nvSpPr>
        <p:spPr>
          <a:xfrm>
            <a:off x="628649" y="2270033"/>
            <a:ext cx="7911193" cy="4351338"/>
          </a:xfrm>
        </p:spPr>
        <p:txBody>
          <a:bodyPr/>
          <a:lstStyle/>
          <a:p>
            <a:pPr lvl="1"/>
            <a:r>
              <a:rPr lang="en-US" altLang="en-US" sz="3200" dirty="0">
                <a:solidFill>
                  <a:schemeClr val="bg2">
                    <a:lumMod val="50000"/>
                  </a:schemeClr>
                </a:solidFill>
                <a:latin typeface="Avenir Next Condensed" charset="0"/>
                <a:ea typeface="Avenir Next Condensed" charset="0"/>
                <a:cs typeface="Avenir Next Condensed" charset="0"/>
              </a:rPr>
              <a:t>Read offering appeals with emphasis and passion!</a:t>
            </a:r>
          </a:p>
          <a:p>
            <a:pPr lvl="1"/>
            <a:r>
              <a:rPr lang="en-US" altLang="en-US" sz="3200" dirty="0">
                <a:solidFill>
                  <a:schemeClr val="bg2">
                    <a:lumMod val="50000"/>
                  </a:schemeClr>
                </a:solidFill>
                <a:latin typeface="Avenir Next Condensed" charset="0"/>
                <a:ea typeface="Avenir Next Condensed" charset="0"/>
                <a:cs typeface="Avenir Next Condensed" charset="0"/>
              </a:rPr>
              <a:t>Offer annual Money Management seminars for various groups, such as AYS, Family Life, Children’s Ministry, etc.</a:t>
            </a:r>
          </a:p>
          <a:p>
            <a:pPr lvl="1"/>
            <a:r>
              <a:rPr lang="en-US" altLang="en-US" sz="3200" dirty="0">
                <a:solidFill>
                  <a:schemeClr val="bg2">
                    <a:lumMod val="50000"/>
                  </a:schemeClr>
                </a:solidFill>
                <a:latin typeface="Avenir Next Condensed" charset="0"/>
                <a:ea typeface="Avenir Next Condensed" charset="0"/>
                <a:cs typeface="Avenir Next Condensed" charset="0"/>
              </a:rPr>
              <a:t>Place Stewardship quotations in the church bulletin.</a:t>
            </a:r>
          </a:p>
        </p:txBody>
      </p:sp>
    </p:spTree>
    <p:extLst>
      <p:ext uri="{BB962C8B-B14F-4D97-AF65-F5344CB8AC3E}">
        <p14:creationId xmlns:p14="http://schemas.microsoft.com/office/powerpoint/2010/main" val="44612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95129" y="475866"/>
            <a:ext cx="7744713" cy="1325563"/>
          </a:xfrm>
        </p:spPr>
        <p:txBody>
          <a:bodyPr>
            <a:noAutofit/>
          </a:bodyPr>
          <a:lstStyle/>
          <a:p>
            <a:pPr algn="ctr"/>
            <a:r>
              <a:rPr lang="en-US" altLang="en-US" sz="4800" b="1" dirty="0">
                <a:latin typeface="Avenir Next Condensed" charset="0"/>
                <a:ea typeface="Avenir Next Condensed" charset="0"/>
                <a:cs typeface="Avenir Next Condensed" charset="0"/>
              </a:rPr>
              <a:t>Education to the Entire </a:t>
            </a:r>
            <a:br>
              <a:rPr lang="en-US" altLang="en-US" sz="4800" b="1" dirty="0">
                <a:latin typeface="Avenir Next Condensed" charset="0"/>
                <a:ea typeface="Avenir Next Condensed" charset="0"/>
                <a:cs typeface="Avenir Next Condensed" charset="0"/>
              </a:rPr>
            </a:br>
            <a:r>
              <a:rPr lang="en-US" altLang="en-US" sz="4800" b="1" dirty="0">
                <a:latin typeface="Avenir Next Condensed" charset="0"/>
                <a:ea typeface="Avenir Next Condensed" charset="0"/>
                <a:cs typeface="Avenir Next Condensed" charset="0"/>
              </a:rPr>
              <a:t>Church Body </a:t>
            </a:r>
            <a:r>
              <a:rPr lang="en-US" altLang="en-US" sz="3600" dirty="0">
                <a:latin typeface="Avenir Next Condensed" charset="0"/>
                <a:ea typeface="Avenir Next Condensed" charset="0"/>
                <a:cs typeface="Avenir Next Condensed" charset="0"/>
              </a:rPr>
              <a:t>(Ongoing)</a:t>
            </a:r>
            <a:endParaRPr lang="en-US" altLang="en-US" sz="3600" dirty="0">
              <a:solidFill>
                <a:schemeClr val="bg2"/>
              </a:solidFill>
              <a:latin typeface="Avenir Next Condensed" charset="0"/>
              <a:ea typeface="Avenir Next Condensed" charset="0"/>
              <a:cs typeface="Avenir Next Condensed" charset="0"/>
            </a:endParaRPr>
          </a:p>
        </p:txBody>
      </p:sp>
      <p:sp>
        <p:nvSpPr>
          <p:cNvPr id="5123" name="Content Placeholder 2"/>
          <p:cNvSpPr>
            <a:spLocks noGrp="1"/>
          </p:cNvSpPr>
          <p:nvPr>
            <p:ph idx="1"/>
          </p:nvPr>
        </p:nvSpPr>
        <p:spPr>
          <a:xfrm>
            <a:off x="628649" y="2210398"/>
            <a:ext cx="7911193" cy="4351338"/>
          </a:xfrm>
        </p:spPr>
        <p:txBody>
          <a:bodyPr/>
          <a:lstStyle/>
          <a:p>
            <a:pPr lvl="1"/>
            <a:r>
              <a:rPr lang="en-US" altLang="en-US" sz="3200" dirty="0">
                <a:solidFill>
                  <a:schemeClr val="bg2">
                    <a:lumMod val="50000"/>
                  </a:schemeClr>
                </a:solidFill>
                <a:latin typeface="Avenir Next Condensed" charset="0"/>
                <a:ea typeface="Avenir Next Condensed" charset="0"/>
                <a:cs typeface="Avenir Next Condensed" charset="0"/>
              </a:rPr>
              <a:t>Share at least one Stewardship story per quarter for the Children’s Story.</a:t>
            </a:r>
          </a:p>
          <a:p>
            <a:pPr lvl="1"/>
            <a:r>
              <a:rPr lang="en-US" altLang="en-US" sz="3200" dirty="0">
                <a:solidFill>
                  <a:schemeClr val="bg2">
                    <a:lumMod val="50000"/>
                  </a:schemeClr>
                </a:solidFill>
                <a:latin typeface="Avenir Next Condensed" charset="0"/>
                <a:ea typeface="Avenir Next Condensed" charset="0"/>
                <a:cs typeface="Avenir Next Condensed" charset="0"/>
              </a:rPr>
              <a:t>Ask members to testify of God’s faithfulness during a 10-minutes Stewardship Emphasis (3</a:t>
            </a:r>
            <a:r>
              <a:rPr lang="en-US" altLang="en-US" sz="3200" baseline="30000" dirty="0">
                <a:solidFill>
                  <a:schemeClr val="bg2">
                    <a:lumMod val="50000"/>
                  </a:schemeClr>
                </a:solidFill>
                <a:latin typeface="Avenir Next Condensed" charset="0"/>
                <a:ea typeface="Avenir Next Condensed" charset="0"/>
                <a:cs typeface="Avenir Next Condensed" charset="0"/>
              </a:rPr>
              <a:t>rd</a:t>
            </a:r>
            <a:r>
              <a:rPr lang="en-US" altLang="en-US" sz="3200" dirty="0">
                <a:solidFill>
                  <a:schemeClr val="bg2">
                    <a:lumMod val="50000"/>
                  </a:schemeClr>
                </a:solidFill>
                <a:latin typeface="Avenir Next Condensed" charset="0"/>
                <a:ea typeface="Avenir Next Condensed" charset="0"/>
                <a:cs typeface="Avenir Next Condensed" charset="0"/>
              </a:rPr>
              <a:t> Sabbath) and the Praise Report Session of the mid-day service.</a:t>
            </a:r>
            <a:endParaRPr lang="en-US" altLang="en-US" sz="2400" dirty="0">
              <a:solidFill>
                <a:schemeClr val="bg2">
                  <a:lumMod val="50000"/>
                </a:schemeClr>
              </a:solidFill>
              <a:latin typeface="Avenir Next Condensed" charset="0"/>
              <a:ea typeface="Avenir Next Condensed" charset="0"/>
              <a:cs typeface="Avenir Next Condensed" charset="0"/>
            </a:endParaRPr>
          </a:p>
          <a:p>
            <a:pPr lvl="1"/>
            <a:endParaRPr lang="en-US" altLang="en-US" sz="3200"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3015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69014" y="2412586"/>
            <a:ext cx="7886700" cy="1325563"/>
          </a:xfrm>
        </p:spPr>
        <p:txBody>
          <a:bodyPr/>
          <a:lstStyle/>
          <a:p>
            <a:pPr algn="ctr"/>
            <a:r>
              <a:rPr lang="en-US" altLang="en-US" sz="6000" b="1" dirty="0">
                <a:latin typeface="Avenir Next Condensed" charset="0"/>
                <a:ea typeface="Avenir Next Condensed" charset="0"/>
                <a:cs typeface="Avenir Next Condensed" charset="0"/>
              </a:rPr>
              <a:t>ANNUAL SCHEDULE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6032" y="4114799"/>
            <a:ext cx="3339550" cy="2504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82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atin typeface="Avenir Next Condensed" charset="0"/>
                <a:ea typeface="Avenir Next Condensed" charset="0"/>
                <a:cs typeface="Avenir Next Condensed" charset="0"/>
              </a:rPr>
              <a:t>Year 1: Quarters 1 and 2</a:t>
            </a:r>
          </a:p>
        </p:txBody>
      </p:sp>
      <p:sp>
        <p:nvSpPr>
          <p:cNvPr id="3" name="Content Placeholder 2"/>
          <p:cNvSpPr>
            <a:spLocks noGrp="1"/>
          </p:cNvSpPr>
          <p:nvPr>
            <p:ph idx="1"/>
          </p:nvPr>
        </p:nvSpPr>
        <p:spPr/>
        <p:txBody>
          <a:bodyPr/>
          <a:lstStyle/>
          <a:p>
            <a:pPr marL="514350" indent="-514350">
              <a:buFont typeface="+mj-lt"/>
              <a:buAutoNum type="arabicPeriod"/>
            </a:pPr>
            <a:r>
              <a:rPr lang="en-US" sz="3200" dirty="0">
                <a:solidFill>
                  <a:schemeClr val="bg2">
                    <a:lumMod val="50000"/>
                  </a:schemeClr>
                </a:solidFill>
                <a:latin typeface="Avenir Next Condensed" charset="0"/>
                <a:ea typeface="Avenir Next Condensed" charset="0"/>
                <a:cs typeface="Avenir Next Condensed" charset="0"/>
              </a:rPr>
              <a:t>Train and educate officers.</a:t>
            </a:r>
          </a:p>
          <a:p>
            <a:pPr marL="514350" indent="-514350">
              <a:buFont typeface="+mj-lt"/>
              <a:buAutoNum type="arabicPeriod"/>
            </a:pPr>
            <a:r>
              <a:rPr lang="en-US" sz="3200" dirty="0">
                <a:solidFill>
                  <a:schemeClr val="bg2">
                    <a:lumMod val="50000"/>
                  </a:schemeClr>
                </a:solidFill>
                <a:latin typeface="Avenir Next Condensed" charset="0"/>
                <a:ea typeface="Avenir Next Condensed" charset="0"/>
                <a:cs typeface="Avenir Next Condensed" charset="0"/>
              </a:rPr>
              <a:t>Educate the church body on the broad view of Stewardship.</a:t>
            </a:r>
          </a:p>
        </p:txBody>
      </p:sp>
    </p:spTree>
    <p:extLst>
      <p:ext uri="{BB962C8B-B14F-4D97-AF65-F5344CB8AC3E}">
        <p14:creationId xmlns:p14="http://schemas.microsoft.com/office/powerpoint/2010/main" val="292630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venir Next Condensed" charset="0"/>
                <a:ea typeface="Avenir Next Condensed" charset="0"/>
                <a:cs typeface="Avenir Next Condensed" charset="0"/>
              </a:rPr>
              <a:t>Year 1: Quarter 3</a:t>
            </a:r>
            <a:endParaRPr lang="en-US" sz="4800" dirty="0"/>
          </a:p>
        </p:txBody>
      </p:sp>
      <p:sp>
        <p:nvSpPr>
          <p:cNvPr id="3" name="Content Placeholder 2"/>
          <p:cNvSpPr>
            <a:spLocks noGrp="1"/>
          </p:cNvSpPr>
          <p:nvPr>
            <p:ph idx="1"/>
          </p:nvPr>
        </p:nvSpPr>
        <p:spPr/>
        <p:txBody>
          <a:bodyPr/>
          <a:lstStyle/>
          <a:p>
            <a:pPr marL="502920">
              <a:spcBef>
                <a:spcPts val="1100"/>
              </a:spcBef>
            </a:pPr>
            <a:r>
              <a:rPr lang="en-US" sz="3200" dirty="0">
                <a:solidFill>
                  <a:schemeClr val="bg2">
                    <a:lumMod val="50000"/>
                  </a:schemeClr>
                </a:solidFill>
                <a:latin typeface="Avenir Next Condensed" charset="0"/>
                <a:ea typeface="Avenir Next Condensed" charset="0"/>
                <a:cs typeface="Avenir Next Condensed" charset="0"/>
              </a:rPr>
              <a:t>1. Implement the Giving Calendar.</a:t>
            </a:r>
          </a:p>
          <a:p>
            <a:pPr marL="502920">
              <a:spcBef>
                <a:spcPts val="1100"/>
              </a:spcBef>
            </a:pPr>
            <a:r>
              <a:rPr lang="en-US" sz="3200" dirty="0">
                <a:solidFill>
                  <a:schemeClr val="bg2">
                    <a:lumMod val="50000"/>
                  </a:schemeClr>
                </a:solidFill>
                <a:latin typeface="Avenir Next Condensed" charset="0"/>
                <a:ea typeface="Avenir Next Condensed" charset="0"/>
                <a:cs typeface="Avenir Next Condensed" charset="0"/>
              </a:rPr>
              <a:t>2.  Launch strategically-planned Prayer 	Meetings.</a:t>
            </a:r>
          </a:p>
          <a:p>
            <a:pPr marL="502920">
              <a:spcBef>
                <a:spcPts val="1100"/>
              </a:spcBef>
            </a:pPr>
            <a:r>
              <a:rPr lang="en-US" sz="3200" dirty="0">
                <a:solidFill>
                  <a:schemeClr val="bg2">
                    <a:lumMod val="50000"/>
                  </a:schemeClr>
                </a:solidFill>
                <a:latin typeface="Avenir Next Condensed" charset="0"/>
                <a:ea typeface="Avenir Next Condensed" charset="0"/>
                <a:cs typeface="Avenir Next Condensed" charset="0"/>
              </a:rPr>
              <a:t>3.  Emphasize our relationship with God.</a:t>
            </a:r>
          </a:p>
          <a:p>
            <a:pPr marL="502920">
              <a:spcBef>
                <a:spcPts val="1100"/>
              </a:spcBef>
            </a:pPr>
            <a:r>
              <a:rPr lang="en-US" sz="3200" dirty="0">
                <a:solidFill>
                  <a:schemeClr val="bg2">
                    <a:lumMod val="50000"/>
                  </a:schemeClr>
                </a:solidFill>
                <a:latin typeface="Avenir Next Condensed" charset="0"/>
                <a:ea typeface="Avenir Next Condensed" charset="0"/>
                <a:cs typeface="Avenir Next Condensed" charset="0"/>
              </a:rPr>
              <a:t>4.  Encourage personal devotions.</a:t>
            </a:r>
          </a:p>
        </p:txBody>
      </p:sp>
    </p:spTree>
    <p:extLst>
      <p:ext uri="{BB962C8B-B14F-4D97-AF65-F5344CB8AC3E}">
        <p14:creationId xmlns:p14="http://schemas.microsoft.com/office/powerpoint/2010/main" val="75596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venir Next Condensed" charset="0"/>
                <a:ea typeface="Avenir Next Condensed" charset="0"/>
                <a:cs typeface="Avenir Next Condensed" charset="0"/>
              </a:rPr>
              <a:t>Year 1: Quarter 4</a:t>
            </a:r>
            <a:endParaRPr lang="en-US" sz="4800" dirty="0"/>
          </a:p>
        </p:txBody>
      </p:sp>
      <p:sp>
        <p:nvSpPr>
          <p:cNvPr id="3" name="Content Placeholder 2"/>
          <p:cNvSpPr>
            <a:spLocks noGrp="1"/>
          </p:cNvSpPr>
          <p:nvPr>
            <p:ph idx="1"/>
          </p:nvPr>
        </p:nvSpPr>
        <p:spPr/>
        <p:txBody>
          <a:bodyPr/>
          <a:lstStyle/>
          <a:p>
            <a:pPr marL="1017270" indent="-514350">
              <a:spcBef>
                <a:spcPts val="110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Emphasize Service (talents).</a:t>
            </a:r>
          </a:p>
          <a:p>
            <a:pPr marL="1017270" indent="-514350">
              <a:spcBef>
                <a:spcPts val="110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Perform gift assessment test (especially for the youth).</a:t>
            </a:r>
          </a:p>
        </p:txBody>
      </p:sp>
    </p:spTree>
    <p:extLst>
      <p:ext uri="{BB962C8B-B14F-4D97-AF65-F5344CB8AC3E}">
        <p14:creationId xmlns:p14="http://schemas.microsoft.com/office/powerpoint/2010/main" val="217072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atin typeface="Avenir Next Condensed" charset="0"/>
                <a:ea typeface="Avenir Next Condensed" charset="0"/>
                <a:cs typeface="Avenir Next Condensed" charset="0"/>
              </a:rPr>
              <a:t>Year 2: Quarter 1</a:t>
            </a:r>
          </a:p>
        </p:txBody>
      </p:sp>
      <p:sp>
        <p:nvSpPr>
          <p:cNvPr id="4" name="Content Placeholder 3"/>
          <p:cNvSpPr>
            <a:spLocks noGrp="1"/>
          </p:cNvSpPr>
          <p:nvPr>
            <p:ph idx="1"/>
          </p:nvPr>
        </p:nvSpPr>
        <p:spPr/>
        <p:txBody>
          <a:bodyPr/>
          <a:lstStyle/>
          <a:p>
            <a:pPr marL="514350" indent="-514350">
              <a:buFont typeface="+mj-lt"/>
              <a:buAutoNum type="arabicPeriod"/>
            </a:pPr>
            <a:r>
              <a:rPr lang="en-US" sz="3200" dirty="0">
                <a:solidFill>
                  <a:schemeClr val="bg2">
                    <a:lumMod val="50000"/>
                  </a:schemeClr>
                </a:solidFill>
                <a:latin typeface="Avenir Next Condensed" charset="0"/>
                <a:ea typeface="Avenir Next Condensed" charset="0"/>
                <a:cs typeface="Avenir Next Condensed" charset="0"/>
              </a:rPr>
              <a:t>Create opportunities for young people to serve in the areas in which they are gifted. Even if they have not been officially elected, they can assist.</a:t>
            </a:r>
          </a:p>
          <a:p>
            <a:pPr marL="514350" indent="-514350">
              <a:buFont typeface="+mj-lt"/>
              <a:buAutoNum type="arabicPeriod"/>
            </a:pPr>
            <a:r>
              <a:rPr lang="en-US" sz="3200" dirty="0">
                <a:solidFill>
                  <a:schemeClr val="bg2">
                    <a:lumMod val="50000"/>
                  </a:schemeClr>
                </a:solidFill>
                <a:latin typeface="Avenir Next Condensed" charset="0"/>
                <a:ea typeface="Avenir Next Condensed" charset="0"/>
                <a:cs typeface="Avenir Next Condensed" charset="0"/>
              </a:rPr>
              <a:t>Emphasize our Temple (stewardship of mind and body, health and purity).</a:t>
            </a:r>
          </a:p>
        </p:txBody>
      </p:sp>
    </p:spTree>
    <p:extLst>
      <p:ext uri="{BB962C8B-B14F-4D97-AF65-F5344CB8AC3E}">
        <p14:creationId xmlns:p14="http://schemas.microsoft.com/office/powerpoint/2010/main" val="310823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atin typeface="Avenir Next Condensed" charset="0"/>
                <a:ea typeface="Avenir Next Condensed" charset="0"/>
                <a:cs typeface="Avenir Next Condensed" charset="0"/>
              </a:rPr>
              <a:t>Year 2: Quarter 2</a:t>
            </a:r>
          </a:p>
        </p:txBody>
      </p:sp>
      <p:sp>
        <p:nvSpPr>
          <p:cNvPr id="3" name="Content Placeholder 2"/>
          <p:cNvSpPr>
            <a:spLocks noGrp="1"/>
          </p:cNvSpPr>
          <p:nvPr>
            <p:ph idx="1"/>
          </p:nvPr>
        </p:nvSpPr>
        <p:spPr/>
        <p:txBody>
          <a:bodyPr/>
          <a:lstStyle/>
          <a:p>
            <a:pPr marL="502920">
              <a:spcBef>
                <a:spcPts val="1100"/>
              </a:spcBef>
            </a:pPr>
            <a:r>
              <a:rPr lang="en-US" sz="3200" dirty="0">
                <a:solidFill>
                  <a:schemeClr val="bg2">
                    <a:lumMod val="50000"/>
                  </a:schemeClr>
                </a:solidFill>
                <a:latin typeface="Avenir Next Condensed" charset="0"/>
                <a:ea typeface="Avenir Next Condensed" charset="0"/>
                <a:cs typeface="Avenir Next Condensed" charset="0"/>
              </a:rPr>
              <a:t>1.  Emphasize Giving.</a:t>
            </a:r>
          </a:p>
          <a:p>
            <a:pPr marL="502920">
              <a:spcBef>
                <a:spcPts val="1100"/>
              </a:spcBef>
            </a:pPr>
            <a:r>
              <a:rPr lang="en-US" sz="3200" dirty="0">
                <a:solidFill>
                  <a:schemeClr val="bg2">
                    <a:lumMod val="50000"/>
                  </a:schemeClr>
                </a:solidFill>
                <a:latin typeface="Avenir Next Condensed" charset="0"/>
                <a:ea typeface="Avenir Next Condensed" charset="0"/>
                <a:cs typeface="Avenir Next Condensed" charset="0"/>
              </a:rPr>
              <a:t>2.  Conduct seminars for various groups: 	married/singles, children, Pathfinders, etc.</a:t>
            </a:r>
          </a:p>
          <a:p>
            <a:pPr marL="502920">
              <a:spcBef>
                <a:spcPts val="1100"/>
              </a:spcBef>
            </a:pPr>
            <a:r>
              <a:rPr lang="en-US" sz="3200" dirty="0">
                <a:solidFill>
                  <a:schemeClr val="bg2">
                    <a:lumMod val="50000"/>
                  </a:schemeClr>
                </a:solidFill>
                <a:latin typeface="Avenir Next Condensed" charset="0"/>
                <a:ea typeface="Avenir Next Condensed" charset="0"/>
                <a:cs typeface="Avenir Next Condensed" charset="0"/>
              </a:rPr>
              <a:t>	</a:t>
            </a:r>
          </a:p>
        </p:txBody>
      </p:sp>
    </p:spTree>
    <p:extLst>
      <p:ext uri="{BB962C8B-B14F-4D97-AF65-F5344CB8AC3E}">
        <p14:creationId xmlns:p14="http://schemas.microsoft.com/office/powerpoint/2010/main" val="271666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algn="ctr"/>
            <a:r>
              <a:rPr lang="en-US" altLang="en-US" sz="4800" b="1" dirty="0">
                <a:latin typeface="Avenir Next Condensed" charset="0"/>
                <a:ea typeface="Avenir Next Condensed" charset="0"/>
                <a:cs typeface="Avenir Next Condensed" charset="0"/>
              </a:rPr>
              <a:t>Objectives</a:t>
            </a:r>
          </a:p>
        </p:txBody>
      </p:sp>
      <p:sp>
        <p:nvSpPr>
          <p:cNvPr id="3076" name="Content Placeholder 2"/>
          <p:cNvSpPr>
            <a:spLocks noGrp="1"/>
          </p:cNvSpPr>
          <p:nvPr>
            <p:ph idx="1"/>
          </p:nvPr>
        </p:nvSpPr>
        <p:spPr>
          <a:xfrm>
            <a:off x="1139272" y="1690688"/>
            <a:ext cx="6865455" cy="2016460"/>
          </a:xfrm>
        </p:spPr>
        <p:txBody>
          <a:bodyPr>
            <a:noAutofit/>
          </a:bodyPr>
          <a:lstStyle/>
          <a:p>
            <a:pPr marL="457200" indent="-457200">
              <a:spcBef>
                <a:spcPts val="0"/>
              </a:spcBef>
              <a:buFont typeface="Arial" charset="0"/>
              <a:buChar char="•"/>
            </a:pPr>
            <a:r>
              <a:rPr lang="en-US" altLang="en-US" sz="3200" dirty="0">
                <a:solidFill>
                  <a:schemeClr val="bg2">
                    <a:lumMod val="50000"/>
                  </a:schemeClr>
                </a:solidFill>
                <a:latin typeface="Avenir Next Condensed" charset="0"/>
                <a:ea typeface="Avenir Next Condensed" charset="0"/>
                <a:cs typeface="Avenir Next Condensed" charset="0"/>
              </a:rPr>
              <a:t>To provide spiritual training to board members. If anyone has not accepted Jesus as Lord of their lives, help him or her to make that decision.</a:t>
            </a:r>
          </a:p>
          <a:p>
            <a:pPr marL="457200" indent="-457200">
              <a:spcBef>
                <a:spcPts val="0"/>
              </a:spcBef>
              <a:buFont typeface="Arial" charset="0"/>
              <a:buChar char="•"/>
            </a:pPr>
            <a:r>
              <a:rPr lang="en-US" altLang="en-US" sz="3200" dirty="0">
                <a:solidFill>
                  <a:schemeClr val="bg2">
                    <a:lumMod val="50000"/>
                  </a:schemeClr>
                </a:solidFill>
                <a:latin typeface="Avenir Next Condensed" charset="0"/>
                <a:ea typeface="Avenir Next Condensed" charset="0"/>
                <a:cs typeface="Avenir Next Condensed" charset="0"/>
              </a:rPr>
              <a:t>To educate the entire church body.</a:t>
            </a:r>
          </a:p>
          <a:p>
            <a:pPr marL="457200" indent="-457200">
              <a:spcBef>
                <a:spcPts val="0"/>
              </a:spcBef>
              <a:buFont typeface="Arial" charset="0"/>
              <a:buChar char="•"/>
            </a:pPr>
            <a:r>
              <a:rPr lang="en-US" altLang="en-US" sz="3200" dirty="0">
                <a:solidFill>
                  <a:schemeClr val="bg2">
                    <a:lumMod val="50000"/>
                  </a:schemeClr>
                </a:solidFill>
                <a:latin typeface="Avenir Next Condensed" charset="0"/>
                <a:ea typeface="Avenir Next Condensed" charset="0"/>
                <a:cs typeface="Avenir Next Condensed" charset="0"/>
              </a:rPr>
              <a:t>To provide money management education to the entire church body and to the community.</a:t>
            </a:r>
          </a:p>
        </p:txBody>
      </p:sp>
    </p:spTree>
    <p:extLst>
      <p:ext uri="{BB962C8B-B14F-4D97-AF65-F5344CB8AC3E}">
        <p14:creationId xmlns:p14="http://schemas.microsoft.com/office/powerpoint/2010/main" val="796350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69014" y="2412586"/>
            <a:ext cx="7886700" cy="1325563"/>
          </a:xfrm>
        </p:spPr>
        <p:txBody>
          <a:bodyPr/>
          <a:lstStyle/>
          <a:p>
            <a:pPr algn="ctr"/>
            <a:r>
              <a:rPr lang="en-US" altLang="en-US" sz="6000" b="1" dirty="0">
                <a:latin typeface="Avenir Next Condensed" charset="0"/>
                <a:ea typeface="Avenir Next Condensed" charset="0"/>
                <a:cs typeface="Avenir Next Condensed" charset="0"/>
              </a:rPr>
              <a:t>POST YEAR 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6032" y="4114799"/>
            <a:ext cx="3339550" cy="2504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30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atin typeface="Avenir Next Condensed" charset="0"/>
                <a:ea typeface="Avenir Next Condensed" charset="0"/>
                <a:cs typeface="Avenir Next Condensed" charset="0"/>
              </a:rPr>
              <a:t>Post Year 2</a:t>
            </a:r>
          </a:p>
        </p:txBody>
      </p:sp>
      <p:sp>
        <p:nvSpPr>
          <p:cNvPr id="3" name="Content Placeholder 2"/>
          <p:cNvSpPr>
            <a:spLocks noGrp="1"/>
          </p:cNvSpPr>
          <p:nvPr>
            <p:ph idx="1"/>
          </p:nvPr>
        </p:nvSpPr>
        <p:spPr>
          <a:xfrm>
            <a:off x="628650" y="1905138"/>
            <a:ext cx="7886700" cy="4351338"/>
          </a:xfrm>
        </p:spPr>
        <p:txBody>
          <a:bodyPr/>
          <a:lstStyle/>
          <a:p>
            <a:pPr marL="502920">
              <a:spcBef>
                <a:spcPts val="1100"/>
              </a:spcBef>
            </a:pPr>
            <a:r>
              <a:rPr lang="en-US" sz="3200" dirty="0">
                <a:solidFill>
                  <a:schemeClr val="bg2">
                    <a:lumMod val="50000"/>
                  </a:schemeClr>
                </a:solidFill>
                <a:latin typeface="Avenir Next Condensed" charset="0"/>
                <a:ea typeface="Avenir Next Condensed" charset="0"/>
                <a:cs typeface="Avenir Next Condensed" charset="0"/>
              </a:rPr>
              <a:t>After Year 2, a capital project may be launched, if needed. </a:t>
            </a:r>
          </a:p>
          <a:p>
            <a:pPr marL="502920">
              <a:spcBef>
                <a:spcPts val="1100"/>
              </a:spcBef>
            </a:pPr>
            <a:endParaRPr lang="en-US" sz="3200" dirty="0">
              <a:solidFill>
                <a:schemeClr val="bg2">
                  <a:lumMod val="50000"/>
                </a:schemeClr>
              </a:solidFill>
              <a:latin typeface="Avenir Next Condensed" charset="0"/>
              <a:ea typeface="Avenir Next Condensed" charset="0"/>
              <a:cs typeface="Avenir Next Condensed" charset="0"/>
            </a:endParaRPr>
          </a:p>
          <a:p>
            <a:pPr marL="502920">
              <a:spcBef>
                <a:spcPts val="1100"/>
              </a:spcBef>
            </a:pPr>
            <a:r>
              <a:rPr lang="en-US" sz="3200" dirty="0">
                <a:solidFill>
                  <a:schemeClr val="bg2">
                    <a:lumMod val="50000"/>
                  </a:schemeClr>
                </a:solidFill>
                <a:latin typeface="Avenir Next Condensed" charset="0"/>
                <a:ea typeface="Avenir Next Condensed" charset="0"/>
                <a:cs typeface="Avenir Next Condensed" charset="0"/>
              </a:rPr>
              <a:t>To begin a capital project, contact the North American Division Philanthropic Service for Institutions office.</a:t>
            </a:r>
          </a:p>
        </p:txBody>
      </p:sp>
    </p:spTree>
    <p:extLst>
      <p:ext uri="{BB962C8B-B14F-4D97-AF65-F5344CB8AC3E}">
        <p14:creationId xmlns:p14="http://schemas.microsoft.com/office/powerpoint/2010/main" val="51878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420"/>
            <a:ext cx="7886700" cy="1325563"/>
          </a:xfrm>
        </p:spPr>
        <p:txBody>
          <a:bodyPr/>
          <a:lstStyle/>
          <a:p>
            <a:pPr algn="ctr"/>
            <a:r>
              <a:rPr lang="en-US" sz="4800" b="1" dirty="0">
                <a:latin typeface="Avenir Next Condensed" charset="0"/>
                <a:ea typeface="Avenir Next Condensed" charset="0"/>
                <a:cs typeface="Avenir Next Condensed" charset="0"/>
              </a:rPr>
              <a:t>Post Year 2</a:t>
            </a:r>
          </a:p>
        </p:txBody>
      </p:sp>
      <p:sp>
        <p:nvSpPr>
          <p:cNvPr id="3" name="Content Placeholder 2"/>
          <p:cNvSpPr>
            <a:spLocks noGrp="1"/>
          </p:cNvSpPr>
          <p:nvPr>
            <p:ph idx="1"/>
          </p:nvPr>
        </p:nvSpPr>
        <p:spPr>
          <a:xfrm>
            <a:off x="888642" y="1389983"/>
            <a:ext cx="7366716" cy="4351338"/>
          </a:xfrm>
        </p:spPr>
        <p:txBody>
          <a:bodyPr>
            <a:noAutofit/>
          </a:bodyPr>
          <a:lstStyle/>
          <a:p>
            <a:pPr marL="342900" lvl="0" indent="-342900">
              <a:spcBef>
                <a:spcPts val="0"/>
              </a:spcBef>
              <a:buFont typeface="+mj-lt"/>
              <a:buAutoNum type="arabicPeriod"/>
            </a:pPr>
            <a:r>
              <a:rPr lang="en-US" sz="3000" dirty="0">
                <a:solidFill>
                  <a:schemeClr val="bg2">
                    <a:lumMod val="50000"/>
                  </a:schemeClr>
                </a:solidFill>
                <a:latin typeface="Avenir Next Condensed" charset="0"/>
                <a:ea typeface="Avenir Next Condensed" charset="0"/>
                <a:cs typeface="Avenir Next Condensed" charset="0"/>
              </a:rPr>
              <a:t>Adopt a theme or name for the project.  Example of a theme: “We are doing are great work, so we cannot come down.” (Nehemiah)</a:t>
            </a:r>
          </a:p>
          <a:p>
            <a:pPr marL="342900" lvl="0" indent="-342900">
              <a:spcBef>
                <a:spcPts val="0"/>
              </a:spcBef>
              <a:buFont typeface="+mj-lt"/>
              <a:buAutoNum type="arabicPeriod"/>
            </a:pPr>
            <a:r>
              <a:rPr lang="en-US" sz="3000" dirty="0">
                <a:solidFill>
                  <a:schemeClr val="bg2">
                    <a:lumMod val="50000"/>
                  </a:schemeClr>
                </a:solidFill>
                <a:latin typeface="Avenir Next Condensed" charset="0"/>
                <a:ea typeface="Avenir Next Condensed" charset="0"/>
                <a:cs typeface="Avenir Next Condensed" charset="0"/>
              </a:rPr>
              <a:t>Make use of Biblical examples.  Various lessons can be taught from the book of Nehemiah and others.</a:t>
            </a:r>
          </a:p>
          <a:p>
            <a:pPr marL="342900" lvl="0" indent="-342900">
              <a:spcBef>
                <a:spcPts val="0"/>
              </a:spcBef>
              <a:buFont typeface="+mj-lt"/>
              <a:buAutoNum type="arabicPeriod"/>
            </a:pPr>
            <a:r>
              <a:rPr lang="en-US" sz="3000" dirty="0">
                <a:solidFill>
                  <a:schemeClr val="bg2">
                    <a:lumMod val="50000"/>
                  </a:schemeClr>
                </a:solidFill>
                <a:latin typeface="Avenir Next Condensed" charset="0"/>
                <a:ea typeface="Avenir Next Condensed" charset="0"/>
                <a:cs typeface="Avenir Next Condensed" charset="0"/>
              </a:rPr>
              <a:t>Plan Prayer and Fasting sessions.</a:t>
            </a:r>
          </a:p>
          <a:p>
            <a:pPr marL="342900" lvl="0" indent="-342900">
              <a:spcBef>
                <a:spcPts val="0"/>
              </a:spcBef>
              <a:buFont typeface="+mj-lt"/>
              <a:buAutoNum type="arabicPeriod"/>
            </a:pPr>
            <a:r>
              <a:rPr lang="en-US" sz="3000" dirty="0">
                <a:solidFill>
                  <a:schemeClr val="bg2">
                    <a:lumMod val="50000"/>
                  </a:schemeClr>
                </a:solidFill>
                <a:latin typeface="Avenir Next Condensed" charset="0"/>
                <a:ea typeface="Avenir Next Condensed" charset="0"/>
                <a:cs typeface="Avenir Next Condensed" charset="0"/>
              </a:rPr>
              <a:t>Offer six weeks of spiritual training to Board members. </a:t>
            </a:r>
          </a:p>
          <a:p>
            <a:pPr marL="342900" lvl="0" indent="-342900">
              <a:spcBef>
                <a:spcPts val="0"/>
              </a:spcBef>
              <a:buFont typeface="+mj-lt"/>
              <a:buAutoNum type="arabicPeriod"/>
            </a:pPr>
            <a:r>
              <a:rPr lang="en-US" sz="3000" dirty="0">
                <a:solidFill>
                  <a:schemeClr val="bg2">
                    <a:lumMod val="50000"/>
                  </a:schemeClr>
                </a:solidFill>
                <a:latin typeface="Avenir Next Condensed" charset="0"/>
                <a:ea typeface="Avenir Next Condensed" charset="0"/>
                <a:cs typeface="Avenir Next Condensed" charset="0"/>
              </a:rPr>
              <a:t>Offer </a:t>
            </a:r>
            <a:r>
              <a:rPr lang="en-US" sz="3000" i="1" dirty="0">
                <a:solidFill>
                  <a:schemeClr val="bg2">
                    <a:lumMod val="50000"/>
                  </a:schemeClr>
                </a:solidFill>
                <a:latin typeface="Avenir Next Condensed" charset="0"/>
                <a:ea typeface="Avenir Next Condensed" charset="0"/>
                <a:cs typeface="Avenir Next Condensed" charset="0"/>
              </a:rPr>
              <a:t>Forty Days of Prayer and Fasting</a:t>
            </a:r>
            <a:r>
              <a:rPr lang="en-US" sz="3000" dirty="0">
                <a:solidFill>
                  <a:schemeClr val="bg2">
                    <a:lumMod val="50000"/>
                  </a:schemeClr>
                </a:solidFill>
                <a:latin typeface="Avenir Next Condensed" charset="0"/>
                <a:ea typeface="Avenir Next Condensed" charset="0"/>
                <a:cs typeface="Avenir Next Condensed" charset="0"/>
              </a:rPr>
              <a:t> for the entire church body. Daily devotionals will be provided.</a:t>
            </a:r>
          </a:p>
          <a:p>
            <a:pPr marL="342900" lvl="0" indent="-342900">
              <a:spcBef>
                <a:spcPts val="0"/>
              </a:spcBef>
              <a:buFont typeface="+mj-lt"/>
              <a:buAutoNum type="arabicPeriod"/>
            </a:pPr>
            <a:endParaRPr lang="en-US" sz="3000" dirty="0">
              <a:solidFill>
                <a:schemeClr val="bg2">
                  <a:lumMod val="50000"/>
                </a:schemeClr>
              </a:solidFill>
              <a:latin typeface="Avenir Next Condensed" charset="0"/>
              <a:ea typeface="Avenir Next Condensed" charset="0"/>
              <a:cs typeface="Avenir Next Condensed" charset="0"/>
            </a:endParaRPr>
          </a:p>
          <a:p>
            <a:pPr marL="514350" lvl="0" indent="-514350">
              <a:spcBef>
                <a:spcPts val="0"/>
              </a:spcBef>
              <a:buFont typeface="+mj-lt"/>
              <a:buAutoNum type="arabicPeriod"/>
            </a:pPr>
            <a:endParaRPr lang="en-US" sz="3000" dirty="0">
              <a:solidFill>
                <a:schemeClr val="bg2">
                  <a:lumMod val="50000"/>
                </a:schemeClr>
              </a:solidFill>
              <a:latin typeface="Avenir Next Condensed" charset="0"/>
              <a:ea typeface="Avenir Next Condensed" charset="0"/>
              <a:cs typeface="Avenir Next Condensed" charset="0"/>
            </a:endParaRPr>
          </a:p>
          <a:p>
            <a:pPr marL="502920" indent="-514350">
              <a:spcBef>
                <a:spcPts val="0"/>
              </a:spcBef>
              <a:buFont typeface="+mj-lt"/>
              <a:buAutoNum type="arabicPeriod"/>
            </a:pPr>
            <a:endParaRPr lang="en-US" sz="3000"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158296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atin typeface="Avenir Next Condensed" charset="0"/>
                <a:ea typeface="Avenir Next Condensed" charset="0"/>
                <a:cs typeface="Avenir Next Condensed" charset="0"/>
              </a:rPr>
              <a:t>Post Year 2</a:t>
            </a:r>
          </a:p>
        </p:txBody>
      </p:sp>
      <p:sp>
        <p:nvSpPr>
          <p:cNvPr id="3" name="Content Placeholder 2"/>
          <p:cNvSpPr>
            <a:spLocks noGrp="1"/>
          </p:cNvSpPr>
          <p:nvPr>
            <p:ph idx="1"/>
          </p:nvPr>
        </p:nvSpPr>
        <p:spPr>
          <a:xfrm>
            <a:off x="628650" y="1905138"/>
            <a:ext cx="7886700" cy="4351338"/>
          </a:xfrm>
        </p:spPr>
        <p:txBody>
          <a:bodyPr>
            <a:normAutofit fontScale="92500"/>
          </a:bodyPr>
          <a:lstStyle/>
          <a:p>
            <a:pPr marL="342900" lvl="0" indent="-342900">
              <a:spcBef>
                <a:spcPts val="0"/>
              </a:spcBef>
              <a:buFont typeface="+mj-lt"/>
              <a:buAutoNum type="arabicPeriod"/>
            </a:pPr>
            <a:r>
              <a:rPr lang="en-US" sz="3200" dirty="0">
                <a:solidFill>
                  <a:schemeClr val="bg2">
                    <a:lumMod val="50000"/>
                  </a:schemeClr>
                </a:solidFill>
                <a:latin typeface="Avenir Next Condensed" charset="0"/>
                <a:ea typeface="Avenir Next Condensed" charset="0"/>
                <a:cs typeface="Avenir Next Condensed" charset="0"/>
              </a:rPr>
              <a:t>Adopt Biblical models of giving.</a:t>
            </a:r>
          </a:p>
          <a:p>
            <a:pPr marL="342900" lvl="0" indent="-342900">
              <a:spcBef>
                <a:spcPts val="0"/>
              </a:spcBef>
              <a:buFont typeface="+mj-lt"/>
              <a:buAutoNum type="arabicPeriod"/>
            </a:pPr>
            <a:r>
              <a:rPr lang="en-US" sz="3200" dirty="0">
                <a:solidFill>
                  <a:schemeClr val="bg2">
                    <a:lumMod val="50000"/>
                  </a:schemeClr>
                </a:solidFill>
                <a:latin typeface="Avenir Next Condensed" charset="0"/>
                <a:ea typeface="Avenir Next Condensed" charset="0"/>
                <a:cs typeface="Avenir Next Condensed" charset="0"/>
              </a:rPr>
              <a:t>Appeal for money, internally and externally.</a:t>
            </a:r>
          </a:p>
          <a:p>
            <a:pPr marL="342900" lvl="0" indent="-342900">
              <a:spcBef>
                <a:spcPts val="0"/>
              </a:spcBef>
              <a:buFont typeface="+mj-lt"/>
              <a:buAutoNum type="arabicPeriod"/>
            </a:pPr>
            <a:r>
              <a:rPr lang="en-US" sz="3200" dirty="0">
                <a:solidFill>
                  <a:schemeClr val="bg2">
                    <a:lumMod val="50000"/>
                  </a:schemeClr>
                </a:solidFill>
                <a:latin typeface="Avenir Next Condensed" charset="0"/>
                <a:ea typeface="Avenir Next Condensed" charset="0"/>
                <a:cs typeface="Avenir Next Condensed" charset="0"/>
              </a:rPr>
              <a:t>Thank contributing members and businesses in the community on a regular basis for their contributions.</a:t>
            </a:r>
          </a:p>
          <a:p>
            <a:pPr marL="342900" lvl="0" indent="-342900">
              <a:spcBef>
                <a:spcPts val="0"/>
              </a:spcBef>
              <a:buFont typeface="+mj-lt"/>
              <a:buAutoNum type="arabicPeriod"/>
            </a:pPr>
            <a:r>
              <a:rPr lang="en-US" sz="3200" dirty="0">
                <a:solidFill>
                  <a:schemeClr val="bg2">
                    <a:lumMod val="50000"/>
                  </a:schemeClr>
                </a:solidFill>
                <a:latin typeface="Avenir Next Condensed" charset="0"/>
                <a:ea typeface="Avenir Next Condensed" charset="0"/>
                <a:cs typeface="Avenir Next Condensed" charset="0"/>
              </a:rPr>
              <a:t>Perform yearly evaluations on number of participants and demonstrated interest.</a:t>
            </a:r>
          </a:p>
          <a:p>
            <a:pPr marL="342900" lvl="0" indent="-342900">
              <a:spcBef>
                <a:spcPts val="0"/>
              </a:spcBef>
              <a:buFont typeface="+mj-lt"/>
              <a:buAutoNum type="arabicPeriod"/>
            </a:pPr>
            <a:r>
              <a:rPr lang="en-US" sz="3200" dirty="0">
                <a:solidFill>
                  <a:schemeClr val="bg2">
                    <a:lumMod val="50000"/>
                  </a:schemeClr>
                </a:solidFill>
                <a:latin typeface="Avenir Next Condensed" charset="0"/>
                <a:ea typeface="Avenir Next Condensed" charset="0"/>
                <a:cs typeface="Avenir Next Condensed" charset="0"/>
              </a:rPr>
              <a:t>One of the greatest methods to increase member giving is to have vibrant ministries that are mission-driven. People will give to mission, </a:t>
            </a:r>
            <a:r>
              <a:rPr lang="en-US" sz="3200" i="1" dirty="0">
                <a:solidFill>
                  <a:schemeClr val="bg2">
                    <a:lumMod val="50000"/>
                  </a:schemeClr>
                </a:solidFill>
                <a:latin typeface="Avenir Next Condensed" charset="0"/>
                <a:ea typeface="Avenir Next Condensed" charset="0"/>
                <a:cs typeface="Avenir Next Condensed" charset="0"/>
              </a:rPr>
              <a:t>not</a:t>
            </a:r>
            <a:r>
              <a:rPr lang="en-US" sz="3200" dirty="0">
                <a:solidFill>
                  <a:schemeClr val="bg2">
                    <a:lumMod val="50000"/>
                  </a:schemeClr>
                </a:solidFill>
                <a:latin typeface="Avenir Next Condensed" charset="0"/>
                <a:ea typeface="Avenir Next Condensed" charset="0"/>
                <a:cs typeface="Avenir Next Condensed" charset="0"/>
              </a:rPr>
              <a:t> maintenance.</a:t>
            </a:r>
          </a:p>
        </p:txBody>
      </p:sp>
    </p:spTree>
    <p:extLst>
      <p:ext uri="{BB962C8B-B14F-4D97-AF65-F5344CB8AC3E}">
        <p14:creationId xmlns:p14="http://schemas.microsoft.com/office/powerpoint/2010/main" val="252741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algn="ctr"/>
            <a:r>
              <a:rPr lang="en-US" altLang="en-US" sz="4800" b="1" dirty="0">
                <a:latin typeface="Avenir Next Condensed" charset="0"/>
                <a:ea typeface="Avenir Next Condensed" charset="0"/>
                <a:cs typeface="Avenir Next Condensed" charset="0"/>
              </a:rPr>
              <a:t>Desired Outcome</a:t>
            </a:r>
          </a:p>
        </p:txBody>
      </p:sp>
      <p:sp>
        <p:nvSpPr>
          <p:cNvPr id="3076" name="Content Placeholder 2"/>
          <p:cNvSpPr>
            <a:spLocks noGrp="1"/>
          </p:cNvSpPr>
          <p:nvPr>
            <p:ph idx="1"/>
          </p:nvPr>
        </p:nvSpPr>
        <p:spPr>
          <a:xfrm>
            <a:off x="1185240" y="2098340"/>
            <a:ext cx="6865455" cy="2016460"/>
          </a:xfrm>
        </p:spPr>
        <p:txBody>
          <a:bodyPr/>
          <a:lstStyle/>
          <a:p>
            <a:r>
              <a:rPr lang="en-US" altLang="en-US" sz="3200" dirty="0">
                <a:solidFill>
                  <a:schemeClr val="bg2">
                    <a:lumMod val="50000"/>
                  </a:schemeClr>
                </a:solidFill>
                <a:latin typeface="Avenir Next Condensed" charset="0"/>
                <a:ea typeface="Avenir Next Condensed" charset="0"/>
                <a:cs typeface="Avenir Next Condensed" charset="0"/>
              </a:rPr>
              <a:t>The desire outcome is for members to grow in relationship with Jesus and become passionate about glorifying Him in all areas of their lives.</a:t>
            </a:r>
          </a:p>
          <a:p>
            <a:r>
              <a:rPr lang="en-US" altLang="en-US" sz="3200" dirty="0">
                <a:solidFill>
                  <a:schemeClr val="bg2">
                    <a:lumMod val="50000"/>
                  </a:schemeClr>
                </a:solidFill>
                <a:latin typeface="Avenir Next Condensed" charset="0"/>
                <a:ea typeface="Avenir Next Condensed" charset="0"/>
                <a:cs typeface="Avenir Next Condensed"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885" y="3737113"/>
            <a:ext cx="4169465" cy="2779643"/>
          </a:xfrm>
          <a:prstGeom prst="ellipse">
            <a:avLst/>
          </a:prstGeom>
          <a:ln>
            <a:noFill/>
          </a:ln>
          <a:effectLst>
            <a:softEdge rad="112500"/>
          </a:effectLst>
        </p:spPr>
      </p:pic>
    </p:spTree>
    <p:extLst>
      <p:ext uri="{BB962C8B-B14F-4D97-AF65-F5344CB8AC3E}">
        <p14:creationId xmlns:p14="http://schemas.microsoft.com/office/powerpoint/2010/main" val="261306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8621" y="1735483"/>
            <a:ext cx="6829588" cy="512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p:txBody>
          <a:bodyPr>
            <a:noAutofit/>
          </a:bodyPr>
          <a:lstStyle/>
          <a:p>
            <a:pPr algn="ctr"/>
            <a:r>
              <a:rPr lang="en-US" altLang="en-US" sz="4800" b="1" dirty="0">
                <a:latin typeface="Avenir Next Condensed" charset="0"/>
                <a:ea typeface="Avenir Next Condensed" charset="0"/>
                <a:cs typeface="Avenir Next Condensed" charset="0"/>
              </a:rPr>
              <a:t>Organize a Stewardship Committee </a:t>
            </a:r>
            <a:endParaRPr lang="en-US" altLang="en-US" sz="4800" dirty="0">
              <a:latin typeface="Avenir Next Condensed" charset="0"/>
              <a:ea typeface="Avenir Next Condensed" charset="0"/>
              <a:cs typeface="Avenir Next Condensed" charset="0"/>
            </a:endParaRPr>
          </a:p>
        </p:txBody>
      </p:sp>
      <p:sp>
        <p:nvSpPr>
          <p:cNvPr id="4100" name="Content Placeholder 2"/>
          <p:cNvSpPr>
            <a:spLocks noGrp="1"/>
          </p:cNvSpPr>
          <p:nvPr>
            <p:ph idx="1"/>
          </p:nvPr>
        </p:nvSpPr>
        <p:spPr>
          <a:xfrm>
            <a:off x="421784" y="1974022"/>
            <a:ext cx="5647174" cy="4351338"/>
          </a:xfrm>
        </p:spPr>
        <p:txBody>
          <a:bodyPr/>
          <a:lstStyle/>
          <a:p>
            <a:pPr lvl="1"/>
            <a:r>
              <a:rPr lang="en-US" altLang="en-US" sz="3200" dirty="0">
                <a:solidFill>
                  <a:schemeClr val="bg2">
                    <a:lumMod val="50000"/>
                  </a:schemeClr>
                </a:solidFill>
                <a:latin typeface="Avenir Next Condensed" charset="0"/>
                <a:ea typeface="Avenir Next Condensed" charset="0"/>
                <a:cs typeface="Avenir Next Condensed" charset="0"/>
              </a:rPr>
              <a:t>Select five to seven members who can model faithful stewardship. Avoid using members of the Finance Committee.</a:t>
            </a:r>
          </a:p>
          <a:p>
            <a:pPr lvl="1"/>
            <a:r>
              <a:rPr lang="en-US" altLang="en-US" sz="3200" dirty="0">
                <a:solidFill>
                  <a:schemeClr val="bg2">
                    <a:lumMod val="50000"/>
                  </a:schemeClr>
                </a:solidFill>
                <a:latin typeface="Avenir Next Condensed" charset="0"/>
                <a:ea typeface="Avenir Next Condensed" charset="0"/>
                <a:cs typeface="Avenir Next Condensed" charset="0"/>
              </a:rPr>
              <a:t>Committee to assist the departments to plan programs emphasizing stewardship in their various programs.</a:t>
            </a:r>
          </a:p>
          <a:p>
            <a:endParaRPr lang="en-US" altLang="en-US"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410209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8941" y="504273"/>
            <a:ext cx="8693239" cy="1325563"/>
          </a:xfrm>
        </p:spPr>
        <p:txBody>
          <a:bodyPr>
            <a:noAutofit/>
          </a:bodyPr>
          <a:lstStyle/>
          <a:p>
            <a:pPr algn="ctr"/>
            <a:r>
              <a:rPr lang="en-US" altLang="en-US" sz="4800" b="1" dirty="0">
                <a:latin typeface="Avenir Next Condensed" charset="0"/>
                <a:ea typeface="Avenir Next Condensed" charset="0"/>
                <a:cs typeface="Avenir Next Condensed" charset="0"/>
              </a:rPr>
              <a:t>Church Board Education &amp; Training </a:t>
            </a:r>
            <a:r>
              <a:rPr lang="en-US" altLang="en-US" sz="3600" dirty="0">
                <a:solidFill>
                  <a:schemeClr val="bg2"/>
                </a:solidFill>
                <a:latin typeface="Avenir Next Condensed" charset="0"/>
                <a:ea typeface="Avenir Next Condensed" charset="0"/>
                <a:cs typeface="Avenir Next Condensed" charset="0"/>
              </a:rPr>
              <a:t>(First Quarter)</a:t>
            </a:r>
          </a:p>
        </p:txBody>
      </p:sp>
      <p:sp>
        <p:nvSpPr>
          <p:cNvPr id="5123" name="Content Placeholder 2"/>
          <p:cNvSpPr>
            <a:spLocks noGrp="1"/>
          </p:cNvSpPr>
          <p:nvPr>
            <p:ph idx="1"/>
          </p:nvPr>
        </p:nvSpPr>
        <p:spPr>
          <a:xfrm>
            <a:off x="1331844" y="2322583"/>
            <a:ext cx="6882296" cy="4351338"/>
          </a:xfrm>
        </p:spPr>
        <p:txBody>
          <a:bodyPr/>
          <a:lstStyle/>
          <a:p>
            <a:pPr marL="457200" lvl="1"/>
            <a:r>
              <a:rPr lang="en-US" altLang="en-US" sz="3200" dirty="0">
                <a:solidFill>
                  <a:schemeClr val="bg2">
                    <a:lumMod val="50000"/>
                  </a:schemeClr>
                </a:solidFill>
                <a:latin typeface="Avenir Next Condensed" charset="0"/>
                <a:ea typeface="Avenir Next Condensed" charset="0"/>
                <a:cs typeface="Avenir Next Condensed" charset="0"/>
              </a:rPr>
              <a:t>Offer presentations to board members with emphasis on commitment, faithfulness, and relationship.  </a:t>
            </a:r>
          </a:p>
          <a:p>
            <a:pPr marL="457200" lvl="1"/>
            <a:r>
              <a:rPr lang="en-US" altLang="en-US" sz="3200" dirty="0">
                <a:solidFill>
                  <a:schemeClr val="bg2">
                    <a:lumMod val="50000"/>
                  </a:schemeClr>
                </a:solidFill>
                <a:latin typeface="Avenir Next Condensed" charset="0"/>
                <a:ea typeface="Avenir Next Condensed" charset="0"/>
                <a:cs typeface="Avenir Next Condensed" charset="0"/>
              </a:rPr>
              <a:t>Educate members on Church structure.</a:t>
            </a:r>
          </a:p>
          <a:p>
            <a:pPr marL="457200" lvl="1"/>
            <a:r>
              <a:rPr lang="en-US" altLang="en-US" sz="3200" dirty="0">
                <a:solidFill>
                  <a:schemeClr val="bg2">
                    <a:lumMod val="50000"/>
                  </a:schemeClr>
                </a:solidFill>
                <a:latin typeface="Avenir Next Condensed" charset="0"/>
                <a:ea typeface="Avenir Next Condensed" charset="0"/>
                <a:cs typeface="Avenir Next Condensed" charset="0"/>
              </a:rPr>
              <a:t>Provide each officer with a copy of the Stewardship Quick Start Guide. </a:t>
            </a:r>
            <a:endParaRPr lang="en-US" altLang="en-US" sz="2400" i="1"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159042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8941" y="544029"/>
            <a:ext cx="8770513" cy="1325563"/>
          </a:xfrm>
        </p:spPr>
        <p:txBody>
          <a:bodyPr>
            <a:noAutofit/>
          </a:bodyPr>
          <a:lstStyle/>
          <a:p>
            <a:pPr algn="ctr"/>
            <a:r>
              <a:rPr lang="en-US" altLang="en-US" sz="4800" b="1" dirty="0">
                <a:latin typeface="Avenir Next Condensed" charset="0"/>
                <a:ea typeface="Avenir Next Condensed" charset="0"/>
                <a:cs typeface="Avenir Next Condensed" charset="0"/>
              </a:rPr>
              <a:t>Church Board Education &amp; Training </a:t>
            </a:r>
            <a:r>
              <a:rPr lang="en-US" altLang="en-US" sz="3600" dirty="0">
                <a:solidFill>
                  <a:schemeClr val="bg2"/>
                </a:solidFill>
                <a:latin typeface="Avenir Next Condensed" charset="0"/>
                <a:ea typeface="Avenir Next Condensed" charset="0"/>
                <a:cs typeface="Avenir Next Condensed" charset="0"/>
              </a:rPr>
              <a:t>(First Quarter)</a:t>
            </a:r>
          </a:p>
        </p:txBody>
      </p:sp>
      <p:sp>
        <p:nvSpPr>
          <p:cNvPr id="5123" name="Content Placeholder 2"/>
          <p:cNvSpPr>
            <a:spLocks noGrp="1"/>
          </p:cNvSpPr>
          <p:nvPr>
            <p:ph idx="1"/>
          </p:nvPr>
        </p:nvSpPr>
        <p:spPr>
          <a:xfrm>
            <a:off x="1292087" y="2302704"/>
            <a:ext cx="6882296" cy="4351338"/>
          </a:xfrm>
        </p:spPr>
        <p:txBody>
          <a:bodyPr/>
          <a:lstStyle/>
          <a:p>
            <a:pPr marL="457200" lvl="1"/>
            <a:r>
              <a:rPr lang="en-US" altLang="en-US" sz="3200" dirty="0">
                <a:solidFill>
                  <a:schemeClr val="bg2">
                    <a:lumMod val="50000"/>
                  </a:schemeClr>
                </a:solidFill>
                <a:latin typeface="Avenir Next Condensed" charset="0"/>
                <a:ea typeface="Avenir Next Condensed" charset="0"/>
                <a:cs typeface="Avenir Next Condensed" charset="0"/>
              </a:rPr>
              <a:t>Guide departmental leaders in outlining objectives and plans for a one- to two-year plan.</a:t>
            </a:r>
          </a:p>
          <a:p>
            <a:pPr marL="457200" lvl="1"/>
            <a:r>
              <a:rPr lang="en-US" altLang="en-US" sz="3200" dirty="0">
                <a:solidFill>
                  <a:schemeClr val="bg2">
                    <a:lumMod val="50000"/>
                  </a:schemeClr>
                </a:solidFill>
                <a:latin typeface="Avenir Next Condensed" charset="0"/>
                <a:ea typeface="Avenir Next Condensed" charset="0"/>
                <a:cs typeface="Avenir Next Condensed" charset="0"/>
              </a:rPr>
              <a:t>Encourage church to follow a Giving Calendar.</a:t>
            </a:r>
          </a:p>
          <a:p>
            <a:pPr marL="457200" lvl="1"/>
            <a:r>
              <a:rPr lang="en-US" altLang="en-US" sz="3200" dirty="0">
                <a:solidFill>
                  <a:schemeClr val="bg2">
                    <a:lumMod val="50000"/>
                  </a:schemeClr>
                </a:solidFill>
                <a:latin typeface="Avenir Next Condensed" charset="0"/>
                <a:ea typeface="Avenir Next Condensed" charset="0"/>
                <a:cs typeface="Avenir Next Condensed" charset="0"/>
              </a:rPr>
              <a:t>Adopt ministries outside of the local church.</a:t>
            </a:r>
            <a:endParaRPr lang="en-US" altLang="en-US"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198095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28648" y="464545"/>
            <a:ext cx="7879247" cy="1325563"/>
          </a:xfrm>
        </p:spPr>
        <p:txBody>
          <a:bodyPr/>
          <a:lstStyle/>
          <a:p>
            <a:pPr algn="ctr"/>
            <a:r>
              <a:rPr lang="en-US" altLang="en-US" sz="4800" b="1" dirty="0">
                <a:latin typeface="Avenir Next Condensed" charset="0"/>
                <a:ea typeface="Avenir Next Condensed" charset="0"/>
                <a:cs typeface="Avenir Next Condensed" charset="0"/>
              </a:rPr>
              <a:t>Finance Committee </a:t>
            </a:r>
            <a:r>
              <a:rPr lang="en-US" altLang="en-US" sz="4800" dirty="0">
                <a:latin typeface="Avenir Next Condensed" charset="0"/>
                <a:ea typeface="Avenir Next Condensed" charset="0"/>
                <a:cs typeface="Avenir Next Condensed" charset="0"/>
              </a:rPr>
              <a:t>(Ongoing)</a:t>
            </a:r>
            <a:endParaRPr lang="en-US" altLang="en-US" sz="4800" dirty="0">
              <a:solidFill>
                <a:schemeClr val="bg2"/>
              </a:solidFill>
              <a:latin typeface="Avenir Next Condensed" charset="0"/>
              <a:ea typeface="Avenir Next Condensed" charset="0"/>
              <a:cs typeface="Avenir Next Condensed" charset="0"/>
            </a:endParaRPr>
          </a:p>
        </p:txBody>
      </p:sp>
      <p:sp>
        <p:nvSpPr>
          <p:cNvPr id="5123" name="Content Placeholder 2"/>
          <p:cNvSpPr>
            <a:spLocks noGrp="1"/>
          </p:cNvSpPr>
          <p:nvPr>
            <p:ph idx="1"/>
          </p:nvPr>
        </p:nvSpPr>
        <p:spPr>
          <a:xfrm>
            <a:off x="894797" y="1809986"/>
            <a:ext cx="7346950" cy="4351338"/>
          </a:xfrm>
        </p:spPr>
        <p:txBody>
          <a:bodyPr/>
          <a:lstStyle/>
          <a:p>
            <a:pPr lvl="1"/>
            <a:r>
              <a:rPr lang="en-US" altLang="en-US" sz="3200" dirty="0">
                <a:solidFill>
                  <a:schemeClr val="bg2">
                    <a:lumMod val="50000"/>
                  </a:schemeClr>
                </a:solidFill>
                <a:latin typeface="Avenir Next Condensed" charset="0"/>
                <a:ea typeface="Avenir Next Condensed" charset="0"/>
                <a:cs typeface="Avenir Next Condensed" charset="0"/>
              </a:rPr>
              <a:t>Finance committee should practice diligent care in fund disbursement ensuring that all funds disbursed are in accordance to the department’s objective.</a:t>
            </a:r>
          </a:p>
          <a:p>
            <a:pPr lvl="1"/>
            <a:r>
              <a:rPr lang="en-US" altLang="en-US" sz="3200" dirty="0">
                <a:solidFill>
                  <a:schemeClr val="bg2">
                    <a:lumMod val="50000"/>
                  </a:schemeClr>
                </a:solidFill>
                <a:latin typeface="Avenir Next Condensed" charset="0"/>
                <a:ea typeface="Avenir Next Condensed" charset="0"/>
                <a:cs typeface="Avenir Next Condensed" charset="0"/>
              </a:rPr>
              <a:t>Inform board and church of all financial activities on a regular basis. </a:t>
            </a:r>
          </a:p>
          <a:p>
            <a:pPr lvl="1"/>
            <a:r>
              <a:rPr lang="en-US" altLang="en-US" sz="3200" dirty="0">
                <a:solidFill>
                  <a:schemeClr val="bg2">
                    <a:lumMod val="50000"/>
                  </a:schemeClr>
                </a:solidFill>
                <a:latin typeface="Avenir Next Condensed" charset="0"/>
                <a:ea typeface="Avenir Next Condensed" charset="0"/>
                <a:cs typeface="Avenir Next Condensed" charset="0"/>
              </a:rPr>
              <a:t>With the exception of Pathfinders and Adventurers, discourage the various departmental dues.</a:t>
            </a:r>
          </a:p>
          <a:p>
            <a:pPr marL="273050" lvl="1" indent="0">
              <a:buNone/>
            </a:pPr>
            <a:endParaRPr lang="en-US" altLang="en-US"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403488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28649" y="555380"/>
            <a:ext cx="7879247" cy="1325563"/>
          </a:xfrm>
        </p:spPr>
        <p:txBody>
          <a:bodyPr>
            <a:noAutofit/>
          </a:bodyPr>
          <a:lstStyle/>
          <a:p>
            <a:pPr algn="ctr"/>
            <a:r>
              <a:rPr lang="en-US" altLang="en-US" sz="4800" b="1" dirty="0">
                <a:latin typeface="Avenir Next Condensed" charset="0"/>
                <a:ea typeface="Avenir Next Condensed" charset="0"/>
                <a:cs typeface="Avenir Next Condensed" charset="0"/>
              </a:rPr>
              <a:t>Prayer Ministries: Relationship and Faith </a:t>
            </a:r>
            <a:r>
              <a:rPr lang="en-US" altLang="en-US" sz="3600" dirty="0">
                <a:latin typeface="Avenir Next Condensed" charset="0"/>
                <a:ea typeface="Avenir Next Condensed" charset="0"/>
                <a:cs typeface="Avenir Next Condensed" charset="0"/>
              </a:rPr>
              <a:t>(Ongoing)</a:t>
            </a:r>
            <a:endParaRPr lang="en-US" altLang="en-US" sz="3600" dirty="0">
              <a:solidFill>
                <a:schemeClr val="bg2"/>
              </a:solidFill>
              <a:latin typeface="Avenir Next Condensed" charset="0"/>
              <a:ea typeface="Avenir Next Condensed" charset="0"/>
              <a:cs typeface="Avenir Next Condensed" charset="0"/>
            </a:endParaRPr>
          </a:p>
        </p:txBody>
      </p:sp>
      <p:sp>
        <p:nvSpPr>
          <p:cNvPr id="5123" name="Content Placeholder 2"/>
          <p:cNvSpPr>
            <a:spLocks noGrp="1"/>
          </p:cNvSpPr>
          <p:nvPr>
            <p:ph idx="1"/>
          </p:nvPr>
        </p:nvSpPr>
        <p:spPr>
          <a:xfrm>
            <a:off x="1168249" y="2081659"/>
            <a:ext cx="6800046" cy="4351338"/>
          </a:xfrm>
        </p:spPr>
        <p:txBody>
          <a:bodyPr/>
          <a:lstStyle/>
          <a:p>
            <a:pPr marL="273050" lvl="1" indent="0">
              <a:buNone/>
            </a:pPr>
            <a:r>
              <a:rPr lang="en-US" altLang="en-US" sz="3200" dirty="0">
                <a:solidFill>
                  <a:schemeClr val="bg2">
                    <a:lumMod val="50000"/>
                  </a:schemeClr>
                </a:solidFill>
                <a:latin typeface="Avenir Next Condensed" charset="0"/>
                <a:ea typeface="Avenir Next Condensed" charset="0"/>
                <a:cs typeface="Avenir Next Condensed" charset="0"/>
              </a:rPr>
              <a:t>We build a relationship with God through prayer and study. Wednesday Night Prayer Meeting is the perfect opportunity to strengthen our relationship, yet there is little or no emphasis on improving or attracting members and visitors to these meetings. Also, a vibrant prayer ministry can contribute to reducing stewardship problems.</a:t>
            </a:r>
          </a:p>
          <a:p>
            <a:pPr marL="273050" lvl="1" indent="0">
              <a:buNone/>
            </a:pPr>
            <a:endParaRPr lang="en-US" altLang="en-US"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206050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15530" y="515623"/>
            <a:ext cx="7931335" cy="1325563"/>
          </a:xfrm>
        </p:spPr>
        <p:txBody>
          <a:bodyPr>
            <a:noAutofit/>
          </a:bodyPr>
          <a:lstStyle/>
          <a:p>
            <a:pPr algn="ctr"/>
            <a:r>
              <a:rPr lang="en-US" altLang="en-US" sz="4800" b="1" dirty="0">
                <a:latin typeface="Avenir Next Condensed" charset="0"/>
                <a:ea typeface="Avenir Next Condensed" charset="0"/>
                <a:cs typeface="Avenir Next Condensed" charset="0"/>
              </a:rPr>
              <a:t>Prayer Ministries: Relationship and Faith </a:t>
            </a:r>
            <a:r>
              <a:rPr lang="en-US" altLang="en-US" sz="3600" dirty="0">
                <a:latin typeface="Avenir Next Condensed" charset="0"/>
                <a:ea typeface="Avenir Next Condensed" charset="0"/>
                <a:cs typeface="Avenir Next Condensed" charset="0"/>
              </a:rPr>
              <a:t>(Ongoing)</a:t>
            </a:r>
            <a:endParaRPr lang="en-US" altLang="en-US" sz="3600" dirty="0">
              <a:solidFill>
                <a:schemeClr val="bg2"/>
              </a:solidFill>
              <a:latin typeface="Avenir Next Condensed" charset="0"/>
              <a:ea typeface="Avenir Next Condensed" charset="0"/>
              <a:cs typeface="Avenir Next Condensed" charset="0"/>
            </a:endParaRPr>
          </a:p>
        </p:txBody>
      </p:sp>
      <p:sp>
        <p:nvSpPr>
          <p:cNvPr id="5123" name="Content Placeholder 2"/>
          <p:cNvSpPr>
            <a:spLocks noGrp="1"/>
          </p:cNvSpPr>
          <p:nvPr>
            <p:ph idx="1"/>
          </p:nvPr>
        </p:nvSpPr>
        <p:spPr>
          <a:xfrm>
            <a:off x="715530" y="2069340"/>
            <a:ext cx="7911193" cy="4351338"/>
          </a:xfrm>
        </p:spPr>
        <p:txBody>
          <a:bodyPr/>
          <a:lstStyle/>
          <a:p>
            <a:pPr marL="502920" lvl="1" indent="0">
              <a:spcBef>
                <a:spcPts val="0"/>
              </a:spcBef>
              <a:buNone/>
            </a:pPr>
            <a:r>
              <a:rPr lang="en-US" altLang="en-US" sz="3200" dirty="0">
                <a:solidFill>
                  <a:schemeClr val="bg2">
                    <a:lumMod val="50000"/>
                  </a:schemeClr>
                </a:solidFill>
                <a:latin typeface="Avenir Next Condensed" charset="0"/>
                <a:ea typeface="Avenir Next Condensed" charset="0"/>
                <a:cs typeface="Avenir Next Condensed" charset="0"/>
              </a:rPr>
              <a:t>Suggestions for a complete makeover of Prayer Meetings:</a:t>
            </a:r>
            <a:br>
              <a:rPr lang="en-US" altLang="en-US" sz="3200" dirty="0">
                <a:solidFill>
                  <a:schemeClr val="bg2">
                    <a:lumMod val="50000"/>
                  </a:schemeClr>
                </a:solidFill>
                <a:latin typeface="Avenir Next Condensed" charset="0"/>
                <a:ea typeface="Avenir Next Condensed" charset="0"/>
                <a:cs typeface="Avenir Next Condensed" charset="0"/>
              </a:rPr>
            </a:br>
            <a:endParaRPr lang="en-US" altLang="en-US" sz="3200" dirty="0">
              <a:solidFill>
                <a:schemeClr val="bg2">
                  <a:lumMod val="50000"/>
                </a:schemeClr>
              </a:solidFill>
              <a:latin typeface="Avenir Next Condensed" charset="0"/>
              <a:ea typeface="Avenir Next Condensed" charset="0"/>
              <a:cs typeface="Avenir Next Condensed" charset="0"/>
            </a:endParaRPr>
          </a:p>
          <a:p>
            <a:pPr marL="502920" lvl="1"/>
            <a:r>
              <a:rPr lang="en-US" altLang="en-US" sz="3200" dirty="0">
                <a:solidFill>
                  <a:schemeClr val="bg2">
                    <a:lumMod val="50000"/>
                  </a:schemeClr>
                </a:solidFill>
                <a:latin typeface="Avenir Next Condensed" charset="0"/>
                <a:ea typeface="Avenir Next Condensed" charset="0"/>
                <a:cs typeface="Avenir Next Condensed" charset="0"/>
              </a:rPr>
              <a:t>Make prayer meeting more attractive/appealing, such as encouraging members to share stories of how it has made a difference in their lives.</a:t>
            </a:r>
          </a:p>
          <a:p>
            <a:pPr marL="502920" lvl="1"/>
            <a:r>
              <a:rPr lang="en-US" altLang="en-US" sz="3200" dirty="0">
                <a:solidFill>
                  <a:schemeClr val="bg2">
                    <a:lumMod val="50000"/>
                  </a:schemeClr>
                </a:solidFill>
                <a:latin typeface="Avenir Next Condensed" charset="0"/>
                <a:ea typeface="Avenir Next Condensed" charset="0"/>
                <a:cs typeface="Avenir Next Condensed" charset="0"/>
              </a:rPr>
              <a:t>Invest time in planning for the meetings.</a:t>
            </a:r>
          </a:p>
          <a:p>
            <a:pPr marL="502920" lvl="1"/>
            <a:r>
              <a:rPr lang="en-US" altLang="en-US" sz="3200" dirty="0">
                <a:solidFill>
                  <a:schemeClr val="bg2">
                    <a:lumMod val="50000"/>
                  </a:schemeClr>
                </a:solidFill>
                <a:latin typeface="Avenir Next Condensed" charset="0"/>
                <a:ea typeface="Avenir Next Condensed" charset="0"/>
                <a:cs typeface="Avenir Next Condensed" charset="0"/>
              </a:rPr>
              <a:t>Train elders to conduct Prayer Meeting.</a:t>
            </a:r>
          </a:p>
        </p:txBody>
      </p:sp>
    </p:spTree>
    <p:extLst>
      <p:ext uri="{BB962C8B-B14F-4D97-AF65-F5344CB8AC3E}">
        <p14:creationId xmlns:p14="http://schemas.microsoft.com/office/powerpoint/2010/main" val="2243407912"/>
      </p:ext>
    </p:extLst>
  </p:cSld>
  <p:clrMapOvr>
    <a:masterClrMapping/>
  </p:clrMapOvr>
</p:sld>
</file>

<file path=ppt/theme/theme1.xml><?xml version="1.0" encoding="utf-8"?>
<a:theme xmlns:a="http://schemas.openxmlformats.org/drawingml/2006/main" name="Office Theme">
  <a:themeElements>
    <a:clrScheme name="NADST">
      <a:dk1>
        <a:srgbClr val="3E4040"/>
      </a:dk1>
      <a:lt1>
        <a:srgbClr val="FFFFFF"/>
      </a:lt1>
      <a:dk2>
        <a:srgbClr val="616669"/>
      </a:dk2>
      <a:lt2>
        <a:srgbClr val="E7E6E6"/>
      </a:lt2>
      <a:accent1>
        <a:srgbClr val="A09324"/>
      </a:accent1>
      <a:accent2>
        <a:srgbClr val="8FBFC6"/>
      </a:accent2>
      <a:accent3>
        <a:srgbClr val="989898"/>
      </a:accent3>
      <a:accent4>
        <a:srgbClr val="7EB3E1"/>
      </a:accent4>
      <a:accent5>
        <a:srgbClr val="D2E3DF"/>
      </a:accent5>
      <a:accent6>
        <a:srgbClr val="7D784D"/>
      </a:accent6>
      <a:hlink>
        <a:srgbClr val="4B5763"/>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TotalTime>
  <Words>861</Words>
  <Application>Microsoft Macintosh PowerPoint</Application>
  <PresentationFormat>On-screen Show (4:3)</PresentationFormat>
  <Paragraphs>85</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Avenir Next Condensed</vt:lpstr>
      <vt:lpstr>Calibri</vt:lpstr>
      <vt:lpstr>Myriad Pro bold condensed</vt:lpstr>
      <vt:lpstr>Myriad Pro Light</vt:lpstr>
      <vt:lpstr>Myriad Pro Regular</vt:lpstr>
      <vt:lpstr>Wingdings</vt:lpstr>
      <vt:lpstr>Office Theme</vt:lpstr>
      <vt:lpstr>A Stewardship Plan for the Local Church</vt:lpstr>
      <vt:lpstr>Objectives</vt:lpstr>
      <vt:lpstr>Desired Outcome</vt:lpstr>
      <vt:lpstr>Organize a Stewardship Committee </vt:lpstr>
      <vt:lpstr>Church Board Education &amp; Training (First Quarter)</vt:lpstr>
      <vt:lpstr>Church Board Education &amp; Training (First Quarter)</vt:lpstr>
      <vt:lpstr>Finance Committee (Ongoing)</vt:lpstr>
      <vt:lpstr>Prayer Ministries: Relationship and Faith (Ongoing)</vt:lpstr>
      <vt:lpstr>Prayer Ministries: Relationship and Faith (Ongoing)</vt:lpstr>
      <vt:lpstr>Prayer Ministries: Relationship and Faith (Ongoing)</vt:lpstr>
      <vt:lpstr>Education to the Entire  Church Body (Ongoing)</vt:lpstr>
      <vt:lpstr>Education to the Entire  Church Body (Ongoing)</vt:lpstr>
      <vt:lpstr>Education to the Entire  Church Body (Ongoing)</vt:lpstr>
      <vt:lpstr>ANNUAL SCHEDULE</vt:lpstr>
      <vt:lpstr>Year 1: Quarters 1 and 2</vt:lpstr>
      <vt:lpstr>Year 1: Quarter 3</vt:lpstr>
      <vt:lpstr>Year 1: Quarter 4</vt:lpstr>
      <vt:lpstr>Year 2: Quarter 1</vt:lpstr>
      <vt:lpstr>Year 2: Quarter 2</vt:lpstr>
      <vt:lpstr>POST YEAR 2</vt:lpstr>
      <vt:lpstr>Post Year 2</vt:lpstr>
      <vt:lpstr>Post Year 2</vt:lpstr>
      <vt:lpstr>Post Year 2</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Clayton Kinney</dc:creator>
  <cp:lastModifiedBy>Microsoft Office User</cp:lastModifiedBy>
  <cp:revision>18</cp:revision>
  <cp:lastPrinted>2018-03-29T13:13:14Z</cp:lastPrinted>
  <dcterms:created xsi:type="dcterms:W3CDTF">2017-01-04T02:32:36Z</dcterms:created>
  <dcterms:modified xsi:type="dcterms:W3CDTF">2018-03-29T13:13:16Z</dcterms:modified>
</cp:coreProperties>
</file>