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handoutMasterIdLst>
    <p:handoutMasterId r:id="rId24"/>
  </p:handoutMasterIdLst>
  <p:sldIdLst>
    <p:sldId id="280" r:id="rId2"/>
    <p:sldId id="261" r:id="rId3"/>
    <p:sldId id="262" r:id="rId4"/>
    <p:sldId id="263" r:id="rId5"/>
    <p:sldId id="264" r:id="rId6"/>
    <p:sldId id="265" r:id="rId7"/>
    <p:sldId id="282" r:id="rId8"/>
    <p:sldId id="284" r:id="rId9"/>
    <p:sldId id="283" r:id="rId10"/>
    <p:sldId id="267" r:id="rId11"/>
    <p:sldId id="268" r:id="rId12"/>
    <p:sldId id="269" r:id="rId13"/>
    <p:sldId id="281"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61"/>
    <p:restoredTop sz="94689"/>
  </p:normalViewPr>
  <p:slideViewPr>
    <p:cSldViewPr snapToGrid="0" snapToObjects="1">
      <p:cViewPr varScale="1">
        <p:scale>
          <a:sx n="90" d="100"/>
          <a:sy n="90" d="100"/>
        </p:scale>
        <p:origin x="208" y="8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2D7F60-9FFD-A743-875D-16CE0AA6B77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F9BA19B-8AB0-0547-806C-045CDB5637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500A5A-6AD1-C047-BA9C-E0A621388E8A}" type="datetimeFigureOut">
              <a:rPr lang="en-US" smtClean="0"/>
              <a:t>4/2/18</a:t>
            </a:fld>
            <a:endParaRPr lang="en-US"/>
          </a:p>
        </p:txBody>
      </p:sp>
      <p:sp>
        <p:nvSpPr>
          <p:cNvPr id="4" name="Footer Placeholder 3">
            <a:extLst>
              <a:ext uri="{FF2B5EF4-FFF2-40B4-BE49-F238E27FC236}">
                <a16:creationId xmlns:a16="http://schemas.microsoft.com/office/drawing/2014/main" id="{EEA50749-4196-AE44-8003-9B6290B802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BA9D515-1E64-9C4A-AA40-914C2107F2D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96E34DC-75F6-AF40-8A42-BA66DC9C01E0}" type="slidenum">
              <a:rPr lang="en-US" smtClean="0"/>
              <a:t>‹#›</a:t>
            </a:fld>
            <a:endParaRPr lang="en-US"/>
          </a:p>
        </p:txBody>
      </p:sp>
    </p:spTree>
    <p:extLst>
      <p:ext uri="{BB962C8B-B14F-4D97-AF65-F5344CB8AC3E}">
        <p14:creationId xmlns:p14="http://schemas.microsoft.com/office/powerpoint/2010/main" val="20735488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E6DB67-D4DB-BD4B-8231-6DD83E233F5E}" type="datetimeFigureOut">
              <a:rPr lang="en-US" smtClean="0"/>
              <a:t>4/2/18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5F4A04-A3A7-3240-B7A8-53C1BAA070A1}" type="slidenum">
              <a:rPr lang="en-US" smtClean="0"/>
              <a:t>‹#›</a:t>
            </a:fld>
            <a:endParaRPr lang="en-US"/>
          </a:p>
        </p:txBody>
      </p:sp>
    </p:spTree>
    <p:extLst>
      <p:ext uri="{BB962C8B-B14F-4D97-AF65-F5344CB8AC3E}">
        <p14:creationId xmlns:p14="http://schemas.microsoft.com/office/powerpoint/2010/main" val="257480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2</a:t>
            </a:fld>
            <a:endParaRPr lang="en-US"/>
          </a:p>
        </p:txBody>
      </p:sp>
    </p:spTree>
    <p:extLst>
      <p:ext uri="{BB962C8B-B14F-4D97-AF65-F5344CB8AC3E}">
        <p14:creationId xmlns:p14="http://schemas.microsoft.com/office/powerpoint/2010/main" val="1715885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630D1-5049-AB47-ADC1-777BB12C665B}" type="slidenum">
              <a:rPr lang="en-US" smtClean="0"/>
              <a:t>12</a:t>
            </a:fld>
            <a:endParaRPr lang="en-US"/>
          </a:p>
        </p:txBody>
      </p:sp>
    </p:spTree>
    <p:extLst>
      <p:ext uri="{BB962C8B-B14F-4D97-AF65-F5344CB8AC3E}">
        <p14:creationId xmlns:p14="http://schemas.microsoft.com/office/powerpoint/2010/main" val="3215314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7630D1-5049-AB47-ADC1-777BB12C665B}" type="slidenum">
              <a:rPr lang="en-US" smtClean="0"/>
              <a:t>19</a:t>
            </a:fld>
            <a:endParaRPr lang="en-US"/>
          </a:p>
        </p:txBody>
      </p:sp>
    </p:spTree>
    <p:extLst>
      <p:ext uri="{BB962C8B-B14F-4D97-AF65-F5344CB8AC3E}">
        <p14:creationId xmlns:p14="http://schemas.microsoft.com/office/powerpoint/2010/main" val="318749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0" indent="0">
              <a:buFontTx/>
              <a:buNone/>
              <a:defRPr sz="2600" baseline="0"/>
            </a:lvl1pPr>
            <a:lvl2pPr>
              <a:spcBef>
                <a:spcPts val="1100"/>
              </a:spcBef>
              <a:defRPr sz="2000" baseline="0">
                <a:latin typeface="Myriad Pro Light" charset="0"/>
              </a:defRPr>
            </a:lvl2pPr>
            <a:lvl3pPr>
              <a:spcBef>
                <a:spcPts val="1100"/>
              </a:spcBef>
              <a:defRPr sz="1800" baseline="0">
                <a:latin typeface="Myriad Pro Light" charset="0"/>
              </a:defRPr>
            </a:lvl3pPr>
            <a:lvl4pPr>
              <a:spcBef>
                <a:spcPts val="1100"/>
              </a:spcBef>
              <a:defRPr sz="1600" baseline="0">
                <a:latin typeface="Myriad Pro Light" charset="0"/>
              </a:defRPr>
            </a:lvl4pPr>
            <a:lvl5pPr>
              <a:spcBef>
                <a:spcPts val="1100"/>
              </a:spcBef>
              <a:defRPr sz="1400" baseline="0">
                <a:latin typeface="Myriad Pro Ligh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292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Myriad Pro Regular" charset="0"/>
              </a:defRPr>
            </a:lvl1pPr>
          </a:lstStyle>
          <a:p>
            <a:endParaRPr lang="en-US" dirty="0"/>
          </a:p>
        </p:txBody>
      </p:sp>
    </p:spTree>
    <p:extLst>
      <p:ext uri="{BB962C8B-B14F-4D97-AF65-F5344CB8AC3E}">
        <p14:creationId xmlns:p14="http://schemas.microsoft.com/office/powerpoint/2010/main" val="1147624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baseline="0">
          <a:solidFill>
            <a:schemeClr val="bg1"/>
          </a:solidFill>
          <a:latin typeface="Myriad Pro bold condensed" charset="0"/>
          <a:ea typeface="+mj-ea"/>
          <a:cs typeface="+mj-cs"/>
        </a:defRPr>
      </a:lvl1pPr>
    </p:titleStyle>
    <p:bodyStyle>
      <a:lvl1pPr marL="0" indent="0" algn="l" defTabSz="914400" rtl="0" eaLnBrk="1" latinLnBrk="0" hangingPunct="1">
        <a:lnSpc>
          <a:spcPct val="90000"/>
        </a:lnSpc>
        <a:spcBef>
          <a:spcPts val="1000"/>
        </a:spcBef>
        <a:buClr>
          <a:schemeClr val="accent1"/>
        </a:buClr>
        <a:buFontTx/>
        <a:buNone/>
        <a:defRPr sz="2800" b="0" i="0" kern="1200">
          <a:solidFill>
            <a:schemeClr val="tx1"/>
          </a:solidFill>
          <a:latin typeface="Myriad Pro Regular" charset="0"/>
          <a:ea typeface="+mn-ea"/>
          <a:cs typeface="+mn-cs"/>
        </a:defRPr>
      </a:lvl1pPr>
      <a:lvl2pPr marL="502920" indent="-228600" algn="l" defTabSz="914400" rtl="0" eaLnBrk="1" latinLnBrk="0" hangingPunct="1">
        <a:lnSpc>
          <a:spcPct val="90000"/>
        </a:lnSpc>
        <a:spcBef>
          <a:spcPts val="500"/>
        </a:spcBef>
        <a:buClr>
          <a:schemeClr val="accent1"/>
        </a:buClr>
        <a:buFont typeface="Wingdings" charset="2"/>
        <a:buChar char="§"/>
        <a:defRPr sz="2400" b="0" i="0" kern="1200" baseline="0">
          <a:solidFill>
            <a:schemeClr val="tx1"/>
          </a:solidFill>
          <a:latin typeface="Myriad Pro Light" charset="0"/>
          <a:ea typeface="+mn-ea"/>
          <a:cs typeface="+mn-cs"/>
        </a:defRPr>
      </a:lvl2pPr>
      <a:lvl3pPr marL="777240" indent="-228600" algn="l" defTabSz="914400" rtl="0" eaLnBrk="1" latinLnBrk="0" hangingPunct="1">
        <a:lnSpc>
          <a:spcPct val="90000"/>
        </a:lnSpc>
        <a:spcBef>
          <a:spcPts val="500"/>
        </a:spcBef>
        <a:buClr>
          <a:schemeClr val="accent1"/>
        </a:buClr>
        <a:buFont typeface="Wingdings" charset="2"/>
        <a:buChar char="§"/>
        <a:defRPr sz="2000" b="0" i="0" kern="1200" baseline="0">
          <a:solidFill>
            <a:schemeClr val="tx1"/>
          </a:solidFill>
          <a:latin typeface="Myriad Pro Light" charset="0"/>
          <a:ea typeface="+mn-ea"/>
          <a:cs typeface="+mn-cs"/>
        </a:defRPr>
      </a:lvl3pPr>
      <a:lvl4pPr marL="1051560" indent="-228600" algn="l" defTabSz="914400" rtl="0" eaLnBrk="1" latinLnBrk="0" hangingPunct="1">
        <a:lnSpc>
          <a:spcPct val="90000"/>
        </a:lnSpc>
        <a:spcBef>
          <a:spcPts val="500"/>
        </a:spcBef>
        <a:buClr>
          <a:schemeClr val="accent1"/>
        </a:buClr>
        <a:buFont typeface="Wingdings" charset="2"/>
        <a:buChar char="§"/>
        <a:defRPr sz="1800" b="0" i="0" kern="1200" baseline="0">
          <a:solidFill>
            <a:schemeClr val="tx1"/>
          </a:solidFill>
          <a:latin typeface="Myriad Pro Light" charset="0"/>
          <a:ea typeface="+mn-ea"/>
          <a:cs typeface="+mn-cs"/>
        </a:defRPr>
      </a:lvl4pPr>
      <a:lvl5pPr marL="1325880" indent="-228600" algn="l" defTabSz="914400" rtl="0" eaLnBrk="1" latinLnBrk="0" hangingPunct="1">
        <a:lnSpc>
          <a:spcPct val="90000"/>
        </a:lnSpc>
        <a:spcBef>
          <a:spcPts val="500"/>
        </a:spcBef>
        <a:buClr>
          <a:schemeClr val="accent1"/>
        </a:buClr>
        <a:buFont typeface="Wingdings" charset="2"/>
        <a:buChar char="§"/>
        <a:defRPr sz="1800" b="0" i="0" kern="1200" baseline="0">
          <a:solidFill>
            <a:schemeClr val="tx1"/>
          </a:solidFill>
          <a:latin typeface="Myriad Pro Light"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pcrm.org/nbBlog/index.php/the-warning-signs-of-clogged-arter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alphaModFix amt="46000"/>
            <a:extLst>
              <a:ext uri="{28A0092B-C50C-407E-A947-70E740481C1C}">
                <a14:useLocalDpi xmlns:a14="http://schemas.microsoft.com/office/drawing/2010/main" val="0"/>
              </a:ext>
            </a:extLst>
          </a:blip>
          <a:stretch>
            <a:fillRect/>
          </a:stretch>
        </p:blipFill>
        <p:spPr>
          <a:xfrm>
            <a:off x="275007" y="0"/>
            <a:ext cx="9144000" cy="6858000"/>
          </a:xfrm>
          <a:prstGeom prst="rect">
            <a:avLst/>
          </a:prstGeom>
        </p:spPr>
      </p:pic>
      <p:sp>
        <p:nvSpPr>
          <p:cNvPr id="2" name="Title 1"/>
          <p:cNvSpPr>
            <a:spLocks noGrp="1"/>
          </p:cNvSpPr>
          <p:nvPr>
            <p:ph type="ctrTitle"/>
          </p:nvPr>
        </p:nvSpPr>
        <p:spPr>
          <a:xfrm>
            <a:off x="868814" y="1361137"/>
            <a:ext cx="4157098" cy="1808175"/>
          </a:xfrm>
        </p:spPr>
        <p:txBody>
          <a:bodyPr>
            <a:normAutofit/>
          </a:bodyPr>
          <a:lstStyle/>
          <a:p>
            <a:pPr algn="l"/>
            <a:r>
              <a:rPr lang="en-US" sz="5400" b="1" dirty="0">
                <a:latin typeface="Avenir Next Condensed" charset="0"/>
                <a:ea typeface="Avenir Next Condensed" charset="0"/>
                <a:cs typeface="Avenir Next Condensed" charset="0"/>
              </a:rPr>
              <a:t>A Heart for Christ</a:t>
            </a:r>
          </a:p>
        </p:txBody>
      </p:sp>
      <p:sp>
        <p:nvSpPr>
          <p:cNvPr id="3" name="Subtitle 2"/>
          <p:cNvSpPr>
            <a:spLocks noGrp="1"/>
          </p:cNvSpPr>
          <p:nvPr>
            <p:ph type="subTitle" idx="1"/>
          </p:nvPr>
        </p:nvSpPr>
        <p:spPr>
          <a:xfrm>
            <a:off x="6023816" y="5554704"/>
            <a:ext cx="2702739" cy="1124392"/>
          </a:xfrm>
        </p:spPr>
        <p:txBody>
          <a:bodyPr>
            <a:normAutofit/>
          </a:bodyPr>
          <a:lstStyle/>
          <a:p>
            <a:pPr algn="l"/>
            <a:r>
              <a:rPr lang="en-US" sz="3200" b="1" dirty="0">
                <a:solidFill>
                  <a:schemeClr val="tx2"/>
                </a:solidFill>
                <a:latin typeface="Avenir Next Condensed" charset="0"/>
                <a:ea typeface="Avenir Next Condensed" charset="0"/>
                <a:cs typeface="Avenir Next Condensed" charset="0"/>
              </a:rPr>
              <a:t>TRACY B. JOHN</a:t>
            </a:r>
          </a:p>
        </p:txBody>
      </p:sp>
    </p:spTree>
    <p:extLst>
      <p:ext uri="{BB962C8B-B14F-4D97-AF65-F5344CB8AC3E}">
        <p14:creationId xmlns:p14="http://schemas.microsoft.com/office/powerpoint/2010/main" val="1401759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3913" y="563909"/>
            <a:ext cx="7156174" cy="1325563"/>
          </a:xfrm>
        </p:spPr>
        <p:txBody>
          <a:bodyPr>
            <a:noAutofit/>
          </a:bodyPr>
          <a:lstStyle/>
          <a:p>
            <a:pPr algn="ctr"/>
            <a:r>
              <a:rPr lang="en-US" sz="4800" b="1" dirty="0">
                <a:latin typeface="Avenir Next Condensed" charset="0"/>
                <a:ea typeface="Avenir Next Condensed" charset="0"/>
                <a:cs typeface="Avenir Next Condensed" charset="0"/>
              </a:rPr>
              <a:t>Symptoms of Spiritual Heart Disease </a:t>
            </a:r>
          </a:p>
        </p:txBody>
      </p:sp>
      <p:sp>
        <p:nvSpPr>
          <p:cNvPr id="3" name="Content Placeholder 2"/>
          <p:cNvSpPr>
            <a:spLocks noGrp="1"/>
          </p:cNvSpPr>
          <p:nvPr>
            <p:ph idx="1"/>
          </p:nvPr>
        </p:nvSpPr>
        <p:spPr>
          <a:xfrm>
            <a:off x="1672046" y="2342459"/>
            <a:ext cx="5956663" cy="4351338"/>
          </a:xfrm>
        </p:spPr>
        <p:txBody>
          <a:bodyPr>
            <a:normAutofit/>
          </a:bodyPr>
          <a:lstStyle/>
          <a:p>
            <a:pPr marL="514350" indent="-514350">
              <a:buAutoNum type="arabicPeriod"/>
            </a:pPr>
            <a:r>
              <a:rPr lang="en-US" sz="3200" dirty="0">
                <a:solidFill>
                  <a:schemeClr val="bg1">
                    <a:lumMod val="50000"/>
                  </a:schemeClr>
                </a:solidFill>
                <a:latin typeface="Avenir Next Condensed" charset="0"/>
                <a:ea typeface="Avenir Next Condensed" charset="0"/>
                <a:cs typeface="Avenir Next Condensed" charset="0"/>
              </a:rPr>
              <a:t>Ungratefulness (never </a:t>
            </a:r>
            <a:r>
              <a:rPr lang="en-US" sz="3200" b="1" dirty="0">
                <a:solidFill>
                  <a:schemeClr val="bg1">
                    <a:lumMod val="50000"/>
                  </a:schemeClr>
                </a:solidFill>
                <a:latin typeface="Avenir Next Condensed" charset="0"/>
                <a:ea typeface="Avenir Next Condensed" charset="0"/>
                <a:cs typeface="Avenir Next Condensed" charset="0"/>
              </a:rPr>
              <a:t>satisfied</a:t>
            </a:r>
            <a:r>
              <a:rPr lang="en-US" sz="3200" dirty="0">
                <a:solidFill>
                  <a:schemeClr val="bg1">
                    <a:lumMod val="50000"/>
                  </a:schemeClr>
                </a:solidFill>
                <a:latin typeface="Avenir Next Condensed" charset="0"/>
                <a:ea typeface="Avenir Next Condensed" charset="0"/>
                <a:cs typeface="Avenir Next Condensed" charset="0"/>
              </a:rPr>
              <a:t>).</a:t>
            </a:r>
          </a:p>
          <a:p>
            <a:pPr marL="514350" indent="-514350">
              <a:buAutoNum type="arabicPeriod"/>
            </a:pPr>
            <a:r>
              <a:rPr lang="en-US" sz="3200" dirty="0">
                <a:solidFill>
                  <a:schemeClr val="bg1">
                    <a:lumMod val="50000"/>
                  </a:schemeClr>
                </a:solidFill>
                <a:latin typeface="Avenir Next Condensed" charset="0"/>
                <a:ea typeface="Avenir Next Condensed" charset="0"/>
                <a:cs typeface="Avenir Next Condensed" charset="0"/>
              </a:rPr>
              <a:t>Constant </a:t>
            </a:r>
            <a:r>
              <a:rPr lang="en-US" sz="3200" b="1" dirty="0">
                <a:solidFill>
                  <a:schemeClr val="bg1">
                    <a:lumMod val="50000"/>
                  </a:schemeClr>
                </a:solidFill>
                <a:latin typeface="Avenir Next Condensed" charset="0"/>
                <a:ea typeface="Avenir Next Condensed" charset="0"/>
                <a:cs typeface="Avenir Next Condensed" charset="0"/>
              </a:rPr>
              <a:t>worry</a:t>
            </a:r>
            <a:r>
              <a:rPr lang="en-US" sz="3200" dirty="0">
                <a:solidFill>
                  <a:schemeClr val="bg1">
                    <a:lumMod val="50000"/>
                  </a:schemeClr>
                </a:solidFill>
                <a:latin typeface="Avenir Next Condensed" charset="0"/>
                <a:ea typeface="Avenir Next Condensed" charset="0"/>
                <a:cs typeface="Avenir Next Condensed" charset="0"/>
              </a:rPr>
              <a:t> about money.</a:t>
            </a:r>
          </a:p>
          <a:p>
            <a:pPr marL="514350" indent="-514350">
              <a:buAutoNum type="arabicPeriod"/>
            </a:pPr>
            <a:r>
              <a:rPr lang="en-US" sz="3200" dirty="0">
                <a:solidFill>
                  <a:schemeClr val="bg1">
                    <a:lumMod val="50000"/>
                  </a:schemeClr>
                </a:solidFill>
                <a:latin typeface="Avenir Next Condensed" charset="0"/>
                <a:ea typeface="Avenir Next Condensed" charset="0"/>
                <a:cs typeface="Avenir Next Condensed" charset="0"/>
              </a:rPr>
              <a:t>Busyness.</a:t>
            </a:r>
          </a:p>
          <a:p>
            <a:pPr marL="514350" indent="-514350">
              <a:buAutoNum type="arabicPeriod"/>
            </a:pPr>
            <a:r>
              <a:rPr lang="en-US" sz="3200" dirty="0">
                <a:solidFill>
                  <a:schemeClr val="bg1">
                    <a:lumMod val="50000"/>
                  </a:schemeClr>
                </a:solidFill>
                <a:latin typeface="Avenir Next Condensed" charset="0"/>
                <a:ea typeface="Avenir Next Condensed" charset="0"/>
                <a:cs typeface="Avenir Next Condensed" charset="0"/>
              </a:rPr>
              <a:t>Constant </a:t>
            </a:r>
            <a:r>
              <a:rPr lang="en-US" sz="3200" b="1" dirty="0">
                <a:solidFill>
                  <a:schemeClr val="bg1">
                    <a:lumMod val="50000"/>
                  </a:schemeClr>
                </a:solidFill>
                <a:latin typeface="Avenir Next Condensed" charset="0"/>
                <a:ea typeface="Avenir Next Condensed" charset="0"/>
                <a:cs typeface="Avenir Next Condensed" charset="0"/>
              </a:rPr>
              <a:t>excuses</a:t>
            </a:r>
            <a:r>
              <a:rPr lang="en-US" sz="3200" dirty="0">
                <a:solidFill>
                  <a:schemeClr val="bg1">
                    <a:lumMod val="50000"/>
                  </a:schemeClr>
                </a:solidFill>
                <a:latin typeface="Avenir Next Condensed" charset="0"/>
                <a:ea typeface="Avenir Next Condensed" charset="0"/>
                <a:cs typeface="Avenir Next Condensed" charset="0"/>
              </a:rPr>
              <a:t> for not giving.</a:t>
            </a:r>
          </a:p>
          <a:p>
            <a:pPr marL="0" indent="0">
              <a:buNone/>
            </a:pPr>
            <a:r>
              <a:rPr lang="en-US" sz="3200" dirty="0">
                <a:solidFill>
                  <a:schemeClr val="accent1">
                    <a:lumMod val="75000"/>
                  </a:schemeClr>
                </a:solidFill>
                <a:latin typeface="Avenir Next Condensed" charset="0"/>
                <a:ea typeface="Avenir Next Condensed" charset="0"/>
                <a:cs typeface="Avenir Next Condensed" charset="0"/>
              </a:rPr>
              <a:t>5.   </a:t>
            </a:r>
            <a:r>
              <a:rPr lang="en-US" sz="3200" dirty="0">
                <a:solidFill>
                  <a:schemeClr val="bg1">
                    <a:lumMod val="50000"/>
                  </a:schemeClr>
                </a:solidFill>
                <a:latin typeface="Avenir Next Condensed" charset="0"/>
                <a:ea typeface="Avenir Next Condensed" charset="0"/>
                <a:cs typeface="Avenir Next Condensed" charset="0"/>
              </a:rPr>
              <a:t>Finds reasons for not </a:t>
            </a:r>
            <a:r>
              <a:rPr lang="en-US" sz="3200" b="1" dirty="0">
                <a:solidFill>
                  <a:schemeClr val="bg1">
                    <a:lumMod val="50000"/>
                  </a:schemeClr>
                </a:solidFill>
                <a:latin typeface="Avenir Next Condensed" charset="0"/>
                <a:ea typeface="Avenir Next Condensed" charset="0"/>
                <a:cs typeface="Avenir Next Condensed" charset="0"/>
              </a:rPr>
              <a:t>using</a:t>
            </a:r>
            <a:r>
              <a:rPr lang="en-US" sz="3200" dirty="0">
                <a:solidFill>
                  <a:schemeClr val="bg1">
                    <a:lumMod val="50000"/>
                  </a:schemeClr>
                </a:solidFill>
                <a:latin typeface="Avenir Next Condensed" charset="0"/>
                <a:ea typeface="Avenir Next Condensed" charset="0"/>
                <a:cs typeface="Avenir Next Condensed" charset="0"/>
              </a:rPr>
              <a:t> talents.</a:t>
            </a:r>
          </a:p>
        </p:txBody>
      </p:sp>
    </p:spTree>
    <p:extLst>
      <p:ext uri="{BB962C8B-B14F-4D97-AF65-F5344CB8AC3E}">
        <p14:creationId xmlns:p14="http://schemas.microsoft.com/office/powerpoint/2010/main" val="142845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latin typeface="Avenir Next Condensed" charset="0"/>
                <a:ea typeface="Avenir Next Condensed" charset="0"/>
                <a:cs typeface="Avenir Next Condensed" charset="0"/>
              </a:rPr>
              <a:t>Symptoms of a Healthy Heart</a:t>
            </a:r>
            <a:br>
              <a:rPr lang="en-US" sz="4800" b="1" dirty="0">
                <a:latin typeface="Avenir Next Condensed" charset="0"/>
                <a:ea typeface="Avenir Next Condensed" charset="0"/>
                <a:cs typeface="Avenir Next Condensed" charset="0"/>
              </a:rPr>
            </a:br>
            <a:r>
              <a:rPr lang="en-US" sz="4800" dirty="0">
                <a:latin typeface="Avenir Next Condensed" charset="0"/>
                <a:ea typeface="Avenir Next Condensed" charset="0"/>
                <a:cs typeface="Avenir Next Condensed" charset="0"/>
              </a:rPr>
              <a:t>(Christ is Center)</a:t>
            </a:r>
          </a:p>
        </p:txBody>
      </p:sp>
      <p:sp>
        <p:nvSpPr>
          <p:cNvPr id="3" name="Content Placeholder 2"/>
          <p:cNvSpPr>
            <a:spLocks noGrp="1"/>
          </p:cNvSpPr>
          <p:nvPr>
            <p:ph idx="1"/>
          </p:nvPr>
        </p:nvSpPr>
        <p:spPr>
          <a:xfrm>
            <a:off x="1093304" y="2084043"/>
            <a:ext cx="6957392" cy="4351338"/>
          </a:xfrm>
        </p:spPr>
        <p:txBody>
          <a:bodyPr>
            <a:noAutofit/>
          </a:bodyPr>
          <a:lstStyle/>
          <a:p>
            <a:pPr indent="-5143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Expresses an attitude of </a:t>
            </a:r>
            <a:r>
              <a:rPr lang="en-US" sz="3200" b="1" dirty="0">
                <a:solidFill>
                  <a:schemeClr val="bg2">
                    <a:lumMod val="50000"/>
                  </a:schemeClr>
                </a:solidFill>
                <a:latin typeface="Avenir Next Condensed" charset="0"/>
                <a:ea typeface="Avenir Next Condensed" charset="0"/>
                <a:cs typeface="Avenir Next Condensed" charset="0"/>
              </a:rPr>
              <a:t>gratitude</a:t>
            </a:r>
          </a:p>
          <a:p>
            <a:pPr indent="-5143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Experiences </a:t>
            </a:r>
            <a:r>
              <a:rPr lang="en-US" sz="3200" b="1" dirty="0">
                <a:solidFill>
                  <a:schemeClr val="bg2">
                    <a:lumMod val="50000"/>
                  </a:schemeClr>
                </a:solidFill>
                <a:latin typeface="Avenir Next Condensed" charset="0"/>
                <a:ea typeface="Avenir Next Condensed" charset="0"/>
                <a:cs typeface="Avenir Next Condensed" charset="0"/>
              </a:rPr>
              <a:t>contentment</a:t>
            </a:r>
            <a:r>
              <a:rPr lang="en-US" sz="3200" dirty="0">
                <a:solidFill>
                  <a:schemeClr val="bg2">
                    <a:lumMod val="50000"/>
                  </a:schemeClr>
                </a:solidFill>
                <a:latin typeface="Avenir Next Condensed" charset="0"/>
                <a:ea typeface="Avenir Next Condensed" charset="0"/>
                <a:cs typeface="Avenir Next Condensed" charset="0"/>
              </a:rPr>
              <a:t>.</a:t>
            </a:r>
          </a:p>
          <a:p>
            <a:pPr indent="-5143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Seeks </a:t>
            </a:r>
            <a:r>
              <a:rPr lang="en-US" sz="3200" b="1" dirty="0">
                <a:solidFill>
                  <a:schemeClr val="bg2">
                    <a:lumMod val="50000"/>
                  </a:schemeClr>
                </a:solidFill>
                <a:latin typeface="Avenir Next Condensed" charset="0"/>
                <a:ea typeface="Avenir Next Condensed" charset="0"/>
                <a:cs typeface="Avenir Next Condensed" charset="0"/>
              </a:rPr>
              <a:t>opportunities</a:t>
            </a:r>
            <a:r>
              <a:rPr lang="en-US" sz="3200" dirty="0">
                <a:solidFill>
                  <a:schemeClr val="bg2">
                    <a:lumMod val="50000"/>
                  </a:schemeClr>
                </a:solidFill>
                <a:latin typeface="Avenir Next Condensed" charset="0"/>
                <a:ea typeface="Avenir Next Condensed" charset="0"/>
                <a:cs typeface="Avenir Next Condensed" charset="0"/>
              </a:rPr>
              <a:t> to give.</a:t>
            </a:r>
          </a:p>
          <a:p>
            <a:pPr indent="-5143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Uses talents for God’s </a:t>
            </a:r>
            <a:r>
              <a:rPr lang="en-US" sz="3200" b="1" dirty="0">
                <a:solidFill>
                  <a:schemeClr val="bg2">
                    <a:lumMod val="50000"/>
                  </a:schemeClr>
                </a:solidFill>
                <a:latin typeface="Avenir Next Condensed" charset="0"/>
                <a:ea typeface="Avenir Next Condensed" charset="0"/>
                <a:cs typeface="Avenir Next Condensed" charset="0"/>
              </a:rPr>
              <a:t>glory</a:t>
            </a:r>
            <a:r>
              <a:rPr lang="en-US" sz="3200" dirty="0">
                <a:solidFill>
                  <a:schemeClr val="bg2">
                    <a:lumMod val="50000"/>
                  </a:schemeClr>
                </a:solidFill>
                <a:latin typeface="Avenir Next Condensed" charset="0"/>
                <a:ea typeface="Avenir Next Condensed" charset="0"/>
                <a:cs typeface="Avenir Next Condensed" charset="0"/>
              </a:rPr>
              <a:t>.</a:t>
            </a:r>
          </a:p>
          <a:p>
            <a:pPr indent="-5143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Spends </a:t>
            </a:r>
            <a:r>
              <a:rPr lang="en-US" sz="3200" b="1" dirty="0">
                <a:solidFill>
                  <a:schemeClr val="bg2">
                    <a:lumMod val="50000"/>
                  </a:schemeClr>
                </a:solidFill>
                <a:latin typeface="Avenir Next Condensed" charset="0"/>
                <a:ea typeface="Avenir Next Condensed" charset="0"/>
                <a:cs typeface="Avenir Next Condensed" charset="0"/>
              </a:rPr>
              <a:t>time</a:t>
            </a:r>
            <a:r>
              <a:rPr lang="en-US" sz="3200" dirty="0">
                <a:solidFill>
                  <a:schemeClr val="bg2">
                    <a:lumMod val="50000"/>
                  </a:schemeClr>
                </a:solidFill>
                <a:latin typeface="Avenir Next Condensed" charset="0"/>
                <a:ea typeface="Avenir Next Condensed" charset="0"/>
                <a:cs typeface="Avenir Next Condensed" charset="0"/>
              </a:rPr>
              <a:t> with God.</a:t>
            </a:r>
          </a:p>
          <a:p>
            <a:pPr indent="-5143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Share’s God’s </a:t>
            </a:r>
            <a:r>
              <a:rPr lang="en-US" sz="3200" b="1" dirty="0">
                <a:solidFill>
                  <a:schemeClr val="bg2">
                    <a:lumMod val="50000"/>
                  </a:schemeClr>
                </a:solidFill>
                <a:latin typeface="Avenir Next Condensed" charset="0"/>
                <a:ea typeface="Avenir Next Condensed" charset="0"/>
                <a:cs typeface="Avenir Next Condensed" charset="0"/>
              </a:rPr>
              <a:t>goodness</a:t>
            </a:r>
            <a:r>
              <a:rPr lang="en-US" sz="3200" dirty="0">
                <a:solidFill>
                  <a:schemeClr val="bg2">
                    <a:lumMod val="50000"/>
                  </a:schemeClr>
                </a:solidFill>
                <a:latin typeface="Avenir Next Condensed" charset="0"/>
                <a:ea typeface="Avenir Next Condensed" charset="0"/>
                <a:cs typeface="Avenir Next Condensed" charset="0"/>
              </a:rPr>
              <a:t>.</a:t>
            </a:r>
          </a:p>
          <a:p>
            <a:pPr indent="-5143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Devotes time to </a:t>
            </a:r>
            <a:r>
              <a:rPr lang="en-US" sz="3200" b="1" dirty="0">
                <a:solidFill>
                  <a:schemeClr val="bg2">
                    <a:lumMod val="50000"/>
                  </a:schemeClr>
                </a:solidFill>
                <a:latin typeface="Avenir Next Condensed" charset="0"/>
                <a:ea typeface="Avenir Next Condensed" charset="0"/>
                <a:cs typeface="Avenir Next Condensed" charset="0"/>
              </a:rPr>
              <a:t>serve</a:t>
            </a:r>
            <a:r>
              <a:rPr lang="en-US" sz="3200" dirty="0">
                <a:solidFill>
                  <a:schemeClr val="bg2">
                    <a:lumMod val="50000"/>
                  </a:schemeClr>
                </a:solidFill>
                <a:latin typeface="Avenir Next Condensed" charset="0"/>
                <a:ea typeface="Avenir Next Condensed" charset="0"/>
                <a:cs typeface="Avenir Next Condensed" charset="0"/>
              </a:rPr>
              <a:t>.</a:t>
            </a:r>
          </a:p>
          <a:p>
            <a:pPr indent="-514350">
              <a:spcBef>
                <a:spcPts val="0"/>
              </a:spcBef>
              <a:buAutoNum type="arabicPeriod"/>
            </a:pPr>
            <a:r>
              <a:rPr lang="en-US" sz="3200" b="1" dirty="0">
                <a:solidFill>
                  <a:schemeClr val="bg2">
                    <a:lumMod val="50000"/>
                  </a:schemeClr>
                </a:solidFill>
                <a:latin typeface="Avenir Next Condensed" charset="0"/>
                <a:ea typeface="Avenir Next Condensed" charset="0"/>
                <a:cs typeface="Avenir Next Condensed" charset="0"/>
              </a:rPr>
              <a:t>Values</a:t>
            </a:r>
            <a:r>
              <a:rPr lang="en-US" sz="3200" dirty="0">
                <a:solidFill>
                  <a:schemeClr val="bg2">
                    <a:lumMod val="50000"/>
                  </a:schemeClr>
                </a:solidFill>
                <a:latin typeface="Avenir Next Condensed" charset="0"/>
                <a:ea typeface="Avenir Next Condensed" charset="0"/>
                <a:cs typeface="Avenir Next Condensed" charset="0"/>
              </a:rPr>
              <a:t> family.</a:t>
            </a:r>
          </a:p>
        </p:txBody>
      </p:sp>
    </p:spTree>
    <p:extLst>
      <p:ext uri="{BB962C8B-B14F-4D97-AF65-F5344CB8AC3E}">
        <p14:creationId xmlns:p14="http://schemas.microsoft.com/office/powerpoint/2010/main" val="2424216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venir Next Condensed" charset="0"/>
                <a:ea typeface="Avenir Next Condensed" charset="0"/>
                <a:cs typeface="Avenir Next Condensed" charset="0"/>
              </a:rPr>
              <a:t>Christ In The Heart</a:t>
            </a:r>
          </a:p>
        </p:txBody>
      </p:sp>
      <p:sp>
        <p:nvSpPr>
          <p:cNvPr id="3" name="Content Placeholder 2"/>
          <p:cNvSpPr>
            <a:spLocks noGrp="1"/>
          </p:cNvSpPr>
          <p:nvPr>
            <p:ph idx="1"/>
          </p:nvPr>
        </p:nvSpPr>
        <p:spPr>
          <a:xfrm>
            <a:off x="1232452" y="1751361"/>
            <a:ext cx="6559826" cy="4351338"/>
          </a:xfrm>
        </p:spPr>
        <p:txBody>
          <a:bodyPr>
            <a:noAutofit/>
          </a:bodyPr>
          <a:lstStyle/>
          <a:p>
            <a:pPr marL="0" indent="0">
              <a:spcBef>
                <a:spcPts val="0"/>
              </a:spcBef>
              <a:buNone/>
            </a:pPr>
            <a:r>
              <a:rPr lang="en-US" sz="3200" dirty="0">
                <a:solidFill>
                  <a:schemeClr val="bg2">
                    <a:lumMod val="50000"/>
                  </a:schemeClr>
                </a:solidFill>
                <a:latin typeface="Avenir Next Condensed" charset="0"/>
                <a:ea typeface="Avenir Next Condensed" charset="0"/>
                <a:cs typeface="Avenir Next Condensed" charset="0"/>
              </a:rPr>
              <a:t>“When the perfect love of God is in the heart, wonderful things will be done.  Christ will be in the heart of the believer as a well of water springing up into everlasting life. When the heart is cleansed from sin, Christ is placed on the throne that self-indulgence and love of earthly treasure once occupied. </a:t>
            </a:r>
          </a:p>
        </p:txBody>
      </p:sp>
    </p:spTree>
    <p:extLst>
      <p:ext uri="{BB962C8B-B14F-4D97-AF65-F5344CB8AC3E}">
        <p14:creationId xmlns:p14="http://schemas.microsoft.com/office/powerpoint/2010/main" val="2793059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venir Next Condensed" charset="0"/>
                <a:ea typeface="Avenir Next Condensed" charset="0"/>
                <a:cs typeface="Avenir Next Condensed" charset="0"/>
              </a:rPr>
              <a:t>Christ In The Heart</a:t>
            </a:r>
          </a:p>
        </p:txBody>
      </p:sp>
      <p:sp>
        <p:nvSpPr>
          <p:cNvPr id="3" name="Content Placeholder 2"/>
          <p:cNvSpPr>
            <a:spLocks noGrp="1"/>
          </p:cNvSpPr>
          <p:nvPr>
            <p:ph idx="1"/>
          </p:nvPr>
        </p:nvSpPr>
        <p:spPr>
          <a:xfrm>
            <a:off x="1103243" y="1690689"/>
            <a:ext cx="6937513" cy="4351338"/>
          </a:xfrm>
        </p:spPr>
        <p:txBody>
          <a:bodyPr>
            <a:noAutofit/>
          </a:bodyPr>
          <a:lstStyle/>
          <a:p>
            <a:pPr>
              <a:spcBef>
                <a:spcPts val="0"/>
              </a:spcBef>
            </a:pPr>
            <a:r>
              <a:rPr lang="en-US" sz="3200" dirty="0">
                <a:solidFill>
                  <a:schemeClr val="bg2">
                    <a:lumMod val="50000"/>
                  </a:schemeClr>
                </a:solidFill>
                <a:latin typeface="Avenir Next Condensed" charset="0"/>
                <a:ea typeface="Avenir Next Condensed" charset="0"/>
                <a:cs typeface="Avenir Next Condensed" charset="0"/>
              </a:rPr>
              <a:t>“The image of Christ is seen in the expression of the countenance. The work of sanctification is carried forward in the soul. Self-righteousness is banished. There is seen the putting on of the new man, which after Christ is created in righteousness and true holiness,” (</a:t>
            </a:r>
            <a:r>
              <a:rPr lang="en-US" sz="3200" i="1" dirty="0">
                <a:solidFill>
                  <a:schemeClr val="bg2">
                    <a:lumMod val="50000"/>
                  </a:schemeClr>
                </a:solidFill>
                <a:latin typeface="Avenir Next Condensed" charset="0"/>
                <a:ea typeface="Avenir Next Condensed" charset="0"/>
                <a:cs typeface="Avenir Next Condensed" charset="0"/>
              </a:rPr>
              <a:t>Counsels on Stewardship, </a:t>
            </a:r>
            <a:r>
              <a:rPr lang="en-US" sz="3200" dirty="0">
                <a:solidFill>
                  <a:schemeClr val="bg2">
                    <a:lumMod val="50000"/>
                  </a:schemeClr>
                </a:solidFill>
                <a:latin typeface="Avenir Next Condensed" charset="0"/>
                <a:ea typeface="Avenir Next Condensed" charset="0"/>
                <a:cs typeface="Avenir Next Condensed" charset="0"/>
              </a:rPr>
              <a:t>27).</a:t>
            </a:r>
          </a:p>
        </p:txBody>
      </p:sp>
    </p:spTree>
    <p:extLst>
      <p:ext uri="{BB962C8B-B14F-4D97-AF65-F5344CB8AC3E}">
        <p14:creationId xmlns:p14="http://schemas.microsoft.com/office/powerpoint/2010/main" val="321189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venir Next Condensed" charset="0"/>
                <a:ea typeface="Avenir Next Condensed" charset="0"/>
                <a:cs typeface="Avenir Next Condensed" charset="0"/>
              </a:rPr>
              <a:t>PURPOSE</a:t>
            </a:r>
          </a:p>
        </p:txBody>
      </p:sp>
      <p:sp>
        <p:nvSpPr>
          <p:cNvPr id="3" name="Content Placeholder 2"/>
          <p:cNvSpPr>
            <a:spLocks noGrp="1"/>
          </p:cNvSpPr>
          <p:nvPr>
            <p:ph idx="1"/>
          </p:nvPr>
        </p:nvSpPr>
        <p:spPr>
          <a:xfrm>
            <a:off x="1172817" y="1265195"/>
            <a:ext cx="6798366" cy="4351338"/>
          </a:xfrm>
        </p:spPr>
        <p:txBody>
          <a:bodyPr>
            <a:normAutofit lnSpcReduction="10000"/>
          </a:bodyPr>
          <a:lstStyle/>
          <a:p>
            <a:pPr marL="0" indent="0">
              <a:spcBef>
                <a:spcPts val="0"/>
              </a:spcBef>
              <a:buNone/>
            </a:pPr>
            <a:endParaRPr lang="en-US" sz="3200" b="1" dirty="0">
              <a:solidFill>
                <a:schemeClr val="bg2">
                  <a:lumMod val="50000"/>
                </a:schemeClr>
              </a:solidFill>
              <a:latin typeface="Avenir Next Condensed" charset="0"/>
              <a:ea typeface="Avenir Next Condensed" charset="0"/>
              <a:cs typeface="Avenir Next Condensed" charset="0"/>
            </a:endParaRPr>
          </a:p>
          <a:p>
            <a:pPr>
              <a:spcBef>
                <a:spcPts val="0"/>
              </a:spcBef>
            </a:pPr>
            <a:r>
              <a:rPr lang="en-US" sz="3200" dirty="0">
                <a:solidFill>
                  <a:schemeClr val="bg2">
                    <a:lumMod val="50000"/>
                  </a:schemeClr>
                </a:solidFill>
                <a:latin typeface="Avenir Next Condensed" charset="0"/>
                <a:ea typeface="Avenir Next Condensed" charset="0"/>
                <a:cs typeface="Avenir Next Condensed" charset="0"/>
              </a:rPr>
              <a:t>You will be purpose-driven. You will know you are </a:t>
            </a:r>
            <a:r>
              <a:rPr lang="en-US" sz="3200" b="1" dirty="0">
                <a:solidFill>
                  <a:schemeClr val="bg2">
                    <a:lumMod val="50000"/>
                  </a:schemeClr>
                </a:solidFill>
                <a:latin typeface="Avenir Next Condensed" charset="0"/>
                <a:ea typeface="Avenir Next Condensed" charset="0"/>
                <a:cs typeface="Avenir Next Condensed" charset="0"/>
              </a:rPr>
              <a:t>special</a:t>
            </a:r>
            <a:r>
              <a:rPr lang="en-US" sz="3200" dirty="0">
                <a:solidFill>
                  <a:schemeClr val="bg2">
                    <a:lumMod val="50000"/>
                  </a:schemeClr>
                </a:solidFill>
                <a:latin typeface="Avenir Next Condensed" charset="0"/>
                <a:ea typeface="Avenir Next Condensed" charset="0"/>
                <a:cs typeface="Avenir Next Condensed" charset="0"/>
              </a:rPr>
              <a:t> and you are </a:t>
            </a:r>
            <a:r>
              <a:rPr lang="en-US" sz="3200" b="1" dirty="0">
                <a:solidFill>
                  <a:schemeClr val="bg2">
                    <a:lumMod val="50000"/>
                  </a:schemeClr>
                </a:solidFill>
                <a:latin typeface="Avenir Next Condensed" charset="0"/>
                <a:ea typeface="Avenir Next Condensed" charset="0"/>
                <a:cs typeface="Avenir Next Condensed" charset="0"/>
              </a:rPr>
              <a:t>called</a:t>
            </a:r>
            <a:r>
              <a:rPr lang="en-US" sz="3200" dirty="0">
                <a:solidFill>
                  <a:schemeClr val="bg2">
                    <a:lumMod val="50000"/>
                  </a:schemeClr>
                </a:solidFill>
                <a:latin typeface="Avenir Next Condensed" charset="0"/>
                <a:ea typeface="Avenir Next Condensed" charset="0"/>
                <a:cs typeface="Avenir Next Condensed" charset="0"/>
              </a:rPr>
              <a:t>.</a:t>
            </a:r>
          </a:p>
          <a:p>
            <a:pPr>
              <a:spcBef>
                <a:spcPts val="0"/>
              </a:spcBef>
            </a:pPr>
            <a:endParaRPr lang="en-US" sz="3200" dirty="0">
              <a:solidFill>
                <a:schemeClr val="bg2">
                  <a:lumMod val="50000"/>
                </a:schemeClr>
              </a:solidFill>
              <a:latin typeface="Avenir Next Condensed" charset="0"/>
              <a:ea typeface="Avenir Next Condensed" charset="0"/>
              <a:cs typeface="Avenir Next Condensed" charset="0"/>
            </a:endParaRPr>
          </a:p>
          <a:p>
            <a:pPr>
              <a:spcBef>
                <a:spcPts val="0"/>
              </a:spcBef>
            </a:pPr>
            <a:r>
              <a:rPr lang="en-US" sz="3200" dirty="0">
                <a:solidFill>
                  <a:schemeClr val="bg2">
                    <a:lumMod val="50000"/>
                  </a:schemeClr>
                </a:solidFill>
                <a:latin typeface="Avenir Next Condensed" charset="0"/>
                <a:ea typeface="Avenir Next Condensed" charset="0"/>
                <a:cs typeface="Avenir Next Condensed" charset="0"/>
              </a:rPr>
              <a:t>“But you are not like that, for you are a chosen people. You are royal priests,</a:t>
            </a:r>
            <a:r>
              <a:rPr lang="en-US" sz="3200" baseline="30000" dirty="0">
                <a:solidFill>
                  <a:schemeClr val="bg2">
                    <a:lumMod val="50000"/>
                  </a:schemeClr>
                </a:solidFill>
                <a:latin typeface="Avenir Next Condensed" charset="0"/>
                <a:ea typeface="Avenir Next Condensed" charset="0"/>
                <a:cs typeface="Avenir Next Condensed" charset="0"/>
              </a:rPr>
              <a:t> </a:t>
            </a:r>
            <a:r>
              <a:rPr lang="en-US" sz="3200" dirty="0">
                <a:solidFill>
                  <a:schemeClr val="bg2">
                    <a:lumMod val="50000"/>
                  </a:schemeClr>
                </a:solidFill>
                <a:latin typeface="Avenir Next Condensed" charset="0"/>
                <a:ea typeface="Avenir Next Condensed" charset="0"/>
                <a:cs typeface="Avenir Next Condensed" charset="0"/>
              </a:rPr>
              <a:t>a holy nation, God’s very own possession.  As a result, you can show others the goodness of God, for he called you out of the darkness into his wonderful light.,” (1 Peter 2:9, NLT).</a:t>
            </a:r>
            <a:endParaRPr lang="en-US" sz="3200" b="1" dirty="0">
              <a:solidFill>
                <a:schemeClr val="bg2">
                  <a:lumMod val="50000"/>
                </a:schemeClr>
              </a:solidFill>
              <a:latin typeface="Avenir Next Condensed" charset="0"/>
              <a:ea typeface="Avenir Next Condensed" charset="0"/>
              <a:cs typeface="Avenir Next Condensed" charset="0"/>
            </a:endParaRPr>
          </a:p>
          <a:p>
            <a:pPr>
              <a:spcBef>
                <a:spcPts val="0"/>
              </a:spcBef>
            </a:pPr>
            <a:endParaRPr lang="en-US" sz="3200" dirty="0">
              <a:solidFill>
                <a:schemeClr val="bg2">
                  <a:lumMod val="50000"/>
                </a:schemeClr>
              </a:solidFill>
              <a:latin typeface="Avenir Next Condensed" charset="0"/>
              <a:ea typeface="Avenir Next Condensed" charset="0"/>
              <a:cs typeface="Avenir Next Condensed" charset="0"/>
            </a:endParaRPr>
          </a:p>
          <a:p>
            <a:pPr marL="0" indent="0">
              <a:spcBef>
                <a:spcPts val="0"/>
              </a:spcBef>
              <a:buNone/>
            </a:pPr>
            <a:endParaRPr lang="en-US" sz="3200" dirty="0">
              <a:solidFill>
                <a:schemeClr val="bg2">
                  <a:lumMod val="50000"/>
                </a:schemeClr>
              </a:solidFill>
              <a:latin typeface="Avenir Next Condensed" charset="0"/>
              <a:ea typeface="Avenir Next Condensed" charset="0"/>
              <a:cs typeface="Avenir Next Condensed" charset="0"/>
            </a:endParaRPr>
          </a:p>
          <a:p>
            <a:pPr marL="0" indent="0">
              <a:spcBef>
                <a:spcPts val="0"/>
              </a:spcBef>
              <a:buNone/>
            </a:pPr>
            <a:endParaRPr lang="en-US" sz="3200"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1978472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venir Next Condensed" charset="0"/>
                <a:ea typeface="Avenir Next Condensed" charset="0"/>
                <a:cs typeface="Avenir Next Condensed" charset="0"/>
              </a:rPr>
              <a:t>PASSION</a:t>
            </a:r>
          </a:p>
        </p:txBody>
      </p:sp>
      <p:sp>
        <p:nvSpPr>
          <p:cNvPr id="3" name="Content Placeholder 2"/>
          <p:cNvSpPr>
            <a:spLocks noGrp="1"/>
          </p:cNvSpPr>
          <p:nvPr>
            <p:ph idx="1"/>
          </p:nvPr>
        </p:nvSpPr>
        <p:spPr>
          <a:xfrm>
            <a:off x="1152939" y="1825625"/>
            <a:ext cx="6758610" cy="4351338"/>
          </a:xfrm>
        </p:spPr>
        <p:txBody>
          <a:bodyPr>
            <a:normAutofit/>
          </a:bodyPr>
          <a:lstStyle/>
          <a:p>
            <a:pPr marL="0" indent="0">
              <a:buNone/>
            </a:pPr>
            <a:r>
              <a:rPr lang="en-US" sz="3200" dirty="0">
                <a:solidFill>
                  <a:schemeClr val="bg2">
                    <a:lumMod val="50000"/>
                  </a:schemeClr>
                </a:solidFill>
                <a:latin typeface="Avenir Next Condensed" charset="0"/>
                <a:ea typeface="Avenir Next Condensed" charset="0"/>
                <a:cs typeface="Avenir Next Condensed" charset="0"/>
              </a:rPr>
              <a:t>When Jesus is </a:t>
            </a:r>
            <a:r>
              <a:rPr lang="en-US" sz="3200" b="1" dirty="0">
                <a:solidFill>
                  <a:schemeClr val="bg2">
                    <a:lumMod val="50000"/>
                  </a:schemeClr>
                </a:solidFill>
                <a:latin typeface="Avenir Next Condensed" charset="0"/>
                <a:ea typeface="Avenir Next Condensed" charset="0"/>
                <a:cs typeface="Avenir Next Condensed" charset="0"/>
              </a:rPr>
              <a:t>center</a:t>
            </a:r>
            <a:r>
              <a:rPr lang="en-US" sz="3200" dirty="0">
                <a:solidFill>
                  <a:schemeClr val="bg2">
                    <a:lumMod val="50000"/>
                  </a:schemeClr>
                </a:solidFill>
                <a:latin typeface="Avenir Next Condensed" charset="0"/>
                <a:ea typeface="Avenir Next Condensed" charset="0"/>
                <a:cs typeface="Avenir Next Condensed" charset="0"/>
              </a:rPr>
              <a:t> of your life, His will becomes your desire.  You’ll remain focused, despite challenges and temptations.</a:t>
            </a:r>
          </a:p>
          <a:p>
            <a:pPr marL="0" indent="0">
              <a:buNone/>
            </a:pPr>
            <a:endParaRPr lang="en-US" sz="3200" dirty="0">
              <a:solidFill>
                <a:schemeClr val="bg2">
                  <a:lumMod val="50000"/>
                </a:schemeClr>
              </a:solidFill>
              <a:latin typeface="Avenir Next Condensed" charset="0"/>
              <a:ea typeface="Avenir Next Condensed" charset="0"/>
              <a:cs typeface="Avenir Next Condensed" charset="0"/>
            </a:endParaRPr>
          </a:p>
          <a:p>
            <a:r>
              <a:rPr lang="en-US" sz="3200" dirty="0">
                <a:solidFill>
                  <a:schemeClr val="bg2">
                    <a:lumMod val="50000"/>
                  </a:schemeClr>
                </a:solidFill>
                <a:latin typeface="Avenir Next Condensed" charset="0"/>
                <a:ea typeface="Avenir Next Condensed" charset="0"/>
                <a:cs typeface="Avenir Next Condensed" charset="0"/>
              </a:rPr>
              <a:t>“Take delight in the </a:t>
            </a:r>
            <a:r>
              <a:rPr lang="en-US" sz="3200" cap="small" dirty="0">
                <a:solidFill>
                  <a:schemeClr val="bg2">
                    <a:lumMod val="50000"/>
                  </a:schemeClr>
                </a:solidFill>
                <a:latin typeface="Avenir Next Condensed" charset="0"/>
                <a:ea typeface="Avenir Next Condensed" charset="0"/>
                <a:cs typeface="Avenir Next Condensed" charset="0"/>
              </a:rPr>
              <a:t>Lord</a:t>
            </a:r>
            <a:r>
              <a:rPr lang="en-US" sz="3200" dirty="0">
                <a:solidFill>
                  <a:schemeClr val="bg2">
                    <a:lumMod val="50000"/>
                  </a:schemeClr>
                </a:solidFill>
                <a:latin typeface="Avenir Next Condensed" charset="0"/>
                <a:ea typeface="Avenir Next Condensed" charset="0"/>
                <a:cs typeface="Avenir Next Condensed" charset="0"/>
              </a:rPr>
              <a:t>, and he will give you your heart’s desires,” (Psalm 37:4, NLT).</a:t>
            </a:r>
          </a:p>
          <a:p>
            <a:pPr marL="0" indent="0">
              <a:buNone/>
            </a:pPr>
            <a:endParaRPr lang="en-US" sz="3200"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29194155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venir Next Condensed" charset="0"/>
                <a:ea typeface="Avenir Next Condensed" charset="0"/>
                <a:cs typeface="Avenir Next Condensed" charset="0"/>
              </a:rPr>
              <a:t>PURITY</a:t>
            </a:r>
          </a:p>
        </p:txBody>
      </p:sp>
      <p:sp>
        <p:nvSpPr>
          <p:cNvPr id="3" name="Content Placeholder 2"/>
          <p:cNvSpPr>
            <a:spLocks noGrp="1"/>
          </p:cNvSpPr>
          <p:nvPr>
            <p:ph idx="1"/>
          </p:nvPr>
        </p:nvSpPr>
        <p:spPr>
          <a:xfrm>
            <a:off x="1172816" y="1825625"/>
            <a:ext cx="6798367" cy="4351338"/>
          </a:xfrm>
        </p:spPr>
        <p:txBody>
          <a:bodyPr>
            <a:normAutofit/>
          </a:bodyPr>
          <a:lstStyle/>
          <a:p>
            <a:pPr marL="0" indent="0">
              <a:buNone/>
            </a:pPr>
            <a:r>
              <a:rPr lang="en-US" sz="3200" dirty="0">
                <a:solidFill>
                  <a:schemeClr val="bg2">
                    <a:lumMod val="50000"/>
                  </a:schemeClr>
                </a:solidFill>
                <a:latin typeface="Avenir Next Condensed" charset="0"/>
                <a:ea typeface="Avenir Next Condensed" charset="0"/>
                <a:cs typeface="Avenir Next Condensed" charset="0"/>
              </a:rPr>
              <a:t>When Christ is center you will keep your </a:t>
            </a:r>
            <a:r>
              <a:rPr lang="en-US" sz="3200" b="1" dirty="0">
                <a:solidFill>
                  <a:schemeClr val="bg2">
                    <a:lumMod val="50000"/>
                  </a:schemeClr>
                </a:solidFill>
                <a:latin typeface="Avenir Next Condensed" charset="0"/>
                <a:ea typeface="Avenir Next Condensed" charset="0"/>
                <a:cs typeface="Avenir Next Condensed" charset="0"/>
              </a:rPr>
              <a:t>mind</a:t>
            </a:r>
            <a:r>
              <a:rPr lang="en-US" sz="3200" dirty="0">
                <a:solidFill>
                  <a:schemeClr val="bg2">
                    <a:lumMod val="50000"/>
                  </a:schemeClr>
                </a:solidFill>
                <a:latin typeface="Avenir Next Condensed" charset="0"/>
                <a:ea typeface="Avenir Next Condensed" charset="0"/>
                <a:cs typeface="Avenir Next Condensed" charset="0"/>
              </a:rPr>
              <a:t> and </a:t>
            </a:r>
            <a:r>
              <a:rPr lang="en-US" sz="3200" b="1" dirty="0">
                <a:solidFill>
                  <a:schemeClr val="bg2">
                    <a:lumMod val="50000"/>
                  </a:schemeClr>
                </a:solidFill>
                <a:latin typeface="Avenir Next Condensed" charset="0"/>
                <a:ea typeface="Avenir Next Condensed" charset="0"/>
                <a:cs typeface="Avenir Next Condensed" charset="0"/>
              </a:rPr>
              <a:t>body</a:t>
            </a:r>
            <a:r>
              <a:rPr lang="en-US" sz="3200" dirty="0">
                <a:solidFill>
                  <a:schemeClr val="bg2">
                    <a:lumMod val="50000"/>
                  </a:schemeClr>
                </a:solidFill>
                <a:latin typeface="Avenir Next Condensed" charset="0"/>
                <a:ea typeface="Avenir Next Condensed" charset="0"/>
                <a:cs typeface="Avenir Next Condensed" charset="0"/>
              </a:rPr>
              <a:t> pure.</a:t>
            </a:r>
          </a:p>
          <a:p>
            <a:pPr marL="0" indent="0">
              <a:buNone/>
            </a:pPr>
            <a:endParaRPr lang="en-US" sz="3200" dirty="0">
              <a:solidFill>
                <a:schemeClr val="bg2">
                  <a:lumMod val="50000"/>
                </a:schemeClr>
              </a:solidFill>
              <a:latin typeface="Avenir Next Condensed" charset="0"/>
              <a:ea typeface="Avenir Next Condensed" charset="0"/>
              <a:cs typeface="Avenir Next Condensed" charset="0"/>
            </a:endParaRPr>
          </a:p>
          <a:p>
            <a:pPr marL="0" indent="0">
              <a:buNone/>
            </a:pPr>
            <a:r>
              <a:rPr lang="en-US" sz="3200" dirty="0">
                <a:solidFill>
                  <a:schemeClr val="bg2">
                    <a:lumMod val="50000"/>
                  </a:schemeClr>
                </a:solidFill>
                <a:latin typeface="Avenir Next Condensed" charset="0"/>
                <a:ea typeface="Avenir Next Condensed" charset="0"/>
                <a:cs typeface="Avenir Next Condensed" charset="0"/>
              </a:rPr>
              <a:t>“Run from anything that stimulates youthful lusts. Instead, pursue righteous living, faithfulness, love, and peace. Enjoy the companionship of those who call on the Lord with pure hearts, (2 Timothy 2:22, NLT).</a:t>
            </a:r>
          </a:p>
          <a:p>
            <a:endParaRPr lang="en-US" sz="3200" dirty="0">
              <a:solidFill>
                <a:schemeClr val="bg2">
                  <a:lumMod val="50000"/>
                </a:schemeClr>
              </a:solidFill>
              <a:latin typeface="Avenir Next Condensed" charset="0"/>
              <a:ea typeface="Avenir Next Condensed" charset="0"/>
              <a:cs typeface="Avenir Next Condensed" charset="0"/>
            </a:endParaRPr>
          </a:p>
          <a:p>
            <a:pPr marL="0" indent="0">
              <a:buNone/>
            </a:pPr>
            <a:endParaRPr lang="en-US" sz="3200"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3162924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venir Next Condensed" charset="0"/>
                <a:ea typeface="Avenir Next Condensed" charset="0"/>
                <a:cs typeface="Avenir Next Condensed" charset="0"/>
              </a:rPr>
              <a:t>Where Is Your Heart?</a:t>
            </a:r>
          </a:p>
        </p:txBody>
      </p:sp>
      <p:sp>
        <p:nvSpPr>
          <p:cNvPr id="3" name="Content Placeholder 2"/>
          <p:cNvSpPr>
            <a:spLocks noGrp="1"/>
          </p:cNvSpPr>
          <p:nvPr>
            <p:ph idx="1"/>
          </p:nvPr>
        </p:nvSpPr>
        <p:spPr>
          <a:xfrm>
            <a:off x="1202634" y="2064164"/>
            <a:ext cx="6738732" cy="4351338"/>
          </a:xfrm>
        </p:spPr>
        <p:txBody>
          <a:bodyPr>
            <a:normAutofit/>
          </a:bodyPr>
          <a:lstStyle/>
          <a:p>
            <a:r>
              <a:rPr lang="en-US" sz="3200" dirty="0">
                <a:solidFill>
                  <a:schemeClr val="bg2">
                    <a:lumMod val="50000"/>
                  </a:schemeClr>
                </a:solidFill>
                <a:latin typeface="Avenir Next Condensed" charset="0"/>
                <a:ea typeface="Avenir Next Condensed" charset="0"/>
                <a:cs typeface="Avenir Next Condensed" charset="0"/>
              </a:rPr>
              <a:t>“For where your </a:t>
            </a:r>
            <a:r>
              <a:rPr lang="en-US" sz="3200" b="1" dirty="0">
                <a:solidFill>
                  <a:schemeClr val="bg2">
                    <a:lumMod val="50000"/>
                  </a:schemeClr>
                </a:solidFill>
                <a:latin typeface="Avenir Next Condensed" charset="0"/>
                <a:ea typeface="Avenir Next Condensed" charset="0"/>
                <a:cs typeface="Avenir Next Condensed" charset="0"/>
              </a:rPr>
              <a:t>treasure</a:t>
            </a:r>
            <a:r>
              <a:rPr lang="en-US" sz="3200" dirty="0">
                <a:solidFill>
                  <a:schemeClr val="bg2">
                    <a:lumMod val="50000"/>
                  </a:schemeClr>
                </a:solidFill>
                <a:latin typeface="Avenir Next Condensed" charset="0"/>
                <a:ea typeface="Avenir Next Condensed" charset="0"/>
                <a:cs typeface="Avenir Next Condensed" charset="0"/>
              </a:rPr>
              <a:t> is, there your </a:t>
            </a:r>
            <a:r>
              <a:rPr lang="en-US" sz="3200" b="1" dirty="0">
                <a:solidFill>
                  <a:schemeClr val="bg2">
                    <a:lumMod val="50000"/>
                  </a:schemeClr>
                </a:solidFill>
                <a:latin typeface="Avenir Next Condensed" charset="0"/>
                <a:ea typeface="Avenir Next Condensed" charset="0"/>
                <a:cs typeface="Avenir Next Condensed" charset="0"/>
              </a:rPr>
              <a:t>heart</a:t>
            </a:r>
            <a:r>
              <a:rPr lang="en-US" sz="3200" dirty="0">
                <a:solidFill>
                  <a:schemeClr val="bg2">
                    <a:lumMod val="50000"/>
                  </a:schemeClr>
                </a:solidFill>
                <a:latin typeface="Avenir Next Condensed" charset="0"/>
                <a:ea typeface="Avenir Next Condensed" charset="0"/>
                <a:cs typeface="Avenir Next Condensed" charset="0"/>
              </a:rPr>
              <a:t> will be also,” (Matthew 6:21, NIV).</a:t>
            </a:r>
          </a:p>
          <a:p>
            <a:endParaRPr lang="en-US" sz="3200"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887832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051" y="365126"/>
            <a:ext cx="8607287" cy="1325563"/>
          </a:xfrm>
        </p:spPr>
        <p:txBody>
          <a:bodyPr>
            <a:noAutofit/>
          </a:bodyPr>
          <a:lstStyle/>
          <a:p>
            <a:pPr algn="ctr"/>
            <a:r>
              <a:rPr lang="en-US" sz="4800" b="1" dirty="0">
                <a:latin typeface="Avenir Next Condensed" charset="0"/>
                <a:ea typeface="Avenir Next Condensed" charset="0"/>
                <a:cs typeface="Avenir Next Condensed" charset="0"/>
              </a:rPr>
              <a:t>Paul’s Prayer for Spiritual Growth</a:t>
            </a:r>
          </a:p>
        </p:txBody>
      </p:sp>
      <p:sp>
        <p:nvSpPr>
          <p:cNvPr id="3" name="Content Placeholder 2"/>
          <p:cNvSpPr>
            <a:spLocks noGrp="1"/>
          </p:cNvSpPr>
          <p:nvPr>
            <p:ph idx="1"/>
          </p:nvPr>
        </p:nvSpPr>
        <p:spPr>
          <a:xfrm>
            <a:off x="905311" y="1878443"/>
            <a:ext cx="7432766" cy="4351338"/>
          </a:xfrm>
        </p:spPr>
        <p:txBody>
          <a:bodyPr>
            <a:noAutofit/>
          </a:bodyPr>
          <a:lstStyle/>
          <a:p>
            <a:r>
              <a:rPr lang="en-US" sz="3000" baseline="30000" dirty="0">
                <a:solidFill>
                  <a:schemeClr val="bg2">
                    <a:lumMod val="50000"/>
                  </a:schemeClr>
                </a:solidFill>
                <a:latin typeface="Avenir Next Condensed" charset="0"/>
                <a:ea typeface="Avenir Next Condensed" charset="0"/>
                <a:cs typeface="Avenir Next Condensed" charset="0"/>
              </a:rPr>
              <a:t>“</a:t>
            </a:r>
            <a:r>
              <a:rPr lang="en-US" sz="3000" dirty="0">
                <a:solidFill>
                  <a:schemeClr val="bg2">
                    <a:lumMod val="50000"/>
                  </a:schemeClr>
                </a:solidFill>
                <a:latin typeface="Avenir Next Condensed" charset="0"/>
                <a:ea typeface="Avenir Next Condensed" charset="0"/>
                <a:cs typeface="Avenir Next Condensed" charset="0"/>
              </a:rPr>
              <a:t>When I think of all this, I fall to my knees and pray to the Father,</a:t>
            </a:r>
            <a:r>
              <a:rPr lang="en-US" sz="3000" baseline="30000" dirty="0">
                <a:solidFill>
                  <a:schemeClr val="bg2">
                    <a:lumMod val="50000"/>
                  </a:schemeClr>
                </a:solidFill>
                <a:latin typeface="Avenir Next Condensed" charset="0"/>
                <a:ea typeface="Avenir Next Condensed" charset="0"/>
                <a:cs typeface="Avenir Next Condensed" charset="0"/>
              </a:rPr>
              <a:t> </a:t>
            </a:r>
            <a:r>
              <a:rPr lang="en-US" sz="3000" dirty="0">
                <a:solidFill>
                  <a:schemeClr val="bg2">
                    <a:lumMod val="50000"/>
                  </a:schemeClr>
                </a:solidFill>
                <a:latin typeface="Avenir Next Condensed" charset="0"/>
                <a:ea typeface="Avenir Next Condensed" charset="0"/>
                <a:cs typeface="Avenir Next Condensed" charset="0"/>
              </a:rPr>
              <a:t>the Creator of everything in heaven and on earth</a:t>
            </a:r>
            <a:r>
              <a:rPr lang="en-US" sz="3000" u="sng" baseline="30000" dirty="0">
                <a:solidFill>
                  <a:schemeClr val="bg2">
                    <a:lumMod val="50000"/>
                  </a:schemeClr>
                </a:solidFill>
                <a:latin typeface="Avenir Next Condensed" charset="0"/>
                <a:ea typeface="Avenir Next Condensed" charset="0"/>
                <a:cs typeface="Avenir Next Condensed" charset="0"/>
              </a:rPr>
              <a:t>. </a:t>
            </a:r>
            <a:r>
              <a:rPr lang="en-US" sz="3000" dirty="0">
                <a:solidFill>
                  <a:schemeClr val="bg2">
                    <a:lumMod val="50000"/>
                  </a:schemeClr>
                </a:solidFill>
                <a:latin typeface="Avenir Next Condensed" charset="0"/>
                <a:ea typeface="Avenir Next Condensed" charset="0"/>
                <a:cs typeface="Avenir Next Condensed" charset="0"/>
              </a:rPr>
              <a:t>I pray that from his glorious, unlimited resources he will empower you with inner strength through his Spirit. Then Christ will make his home in your hearts as you trust in him. Your roots will grow down into God’s love and keep you strong. And may you have the power to understand, as all God’s people should, how wide, how long, how high, and how deep his love is.</a:t>
            </a:r>
          </a:p>
        </p:txBody>
      </p:sp>
    </p:spTree>
    <p:extLst>
      <p:ext uri="{BB962C8B-B14F-4D97-AF65-F5344CB8AC3E}">
        <p14:creationId xmlns:p14="http://schemas.microsoft.com/office/powerpoint/2010/main" val="652489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296" y="365126"/>
            <a:ext cx="8587408" cy="1325563"/>
          </a:xfrm>
        </p:spPr>
        <p:txBody>
          <a:bodyPr>
            <a:noAutofit/>
          </a:bodyPr>
          <a:lstStyle/>
          <a:p>
            <a:r>
              <a:rPr lang="en-US" sz="4800" b="1" dirty="0">
                <a:latin typeface="Avenir Next Condensed" charset="0"/>
                <a:ea typeface="Avenir Next Condensed" charset="0"/>
                <a:cs typeface="Avenir Next Condensed" charset="0"/>
              </a:rPr>
              <a:t>Paul’s Prayer for Spiritual Growth</a:t>
            </a:r>
            <a:endParaRPr lang="en-US" sz="4800" dirty="0"/>
          </a:p>
        </p:txBody>
      </p:sp>
      <p:sp>
        <p:nvSpPr>
          <p:cNvPr id="3" name="Content Placeholder 2"/>
          <p:cNvSpPr>
            <a:spLocks noGrp="1"/>
          </p:cNvSpPr>
          <p:nvPr>
            <p:ph idx="1"/>
          </p:nvPr>
        </p:nvSpPr>
        <p:spPr>
          <a:xfrm>
            <a:off x="815009" y="1825625"/>
            <a:ext cx="7434470" cy="4351338"/>
          </a:xfrm>
        </p:spPr>
        <p:txBody>
          <a:bodyPr>
            <a:noAutofit/>
          </a:bodyPr>
          <a:lstStyle/>
          <a:p>
            <a:r>
              <a:rPr lang="en-US" sz="3000" baseline="30000" dirty="0">
                <a:solidFill>
                  <a:schemeClr val="bg2">
                    <a:lumMod val="50000"/>
                  </a:schemeClr>
                </a:solidFill>
                <a:latin typeface="Avenir Next Condensed" charset="0"/>
                <a:ea typeface="Avenir Next Condensed" charset="0"/>
                <a:cs typeface="Avenir Next Condensed" charset="0"/>
              </a:rPr>
              <a:t> </a:t>
            </a:r>
            <a:r>
              <a:rPr lang="en-US" sz="3000" dirty="0">
                <a:solidFill>
                  <a:schemeClr val="bg2">
                    <a:lumMod val="50000"/>
                  </a:schemeClr>
                </a:solidFill>
                <a:latin typeface="Avenir Next Condensed" charset="0"/>
                <a:ea typeface="Avenir Next Condensed" charset="0"/>
                <a:cs typeface="Avenir Next Condensed" charset="0"/>
              </a:rPr>
              <a:t>May you experience the love of Christ, though it is too great to understand fully. Then you will be made complete with all the fullness of life and power that comes from God. Now all glory to God, who is able, through his mighty power at work within us, to accomplish infinitely more than we might ask or think.</a:t>
            </a:r>
            <a:r>
              <a:rPr lang="en-US" sz="3000" baseline="30000" dirty="0">
                <a:solidFill>
                  <a:schemeClr val="bg2">
                    <a:lumMod val="50000"/>
                  </a:schemeClr>
                </a:solidFill>
                <a:latin typeface="Avenir Next Condensed" charset="0"/>
                <a:ea typeface="Avenir Next Condensed" charset="0"/>
                <a:cs typeface="Avenir Next Condensed" charset="0"/>
              </a:rPr>
              <a:t> </a:t>
            </a:r>
            <a:r>
              <a:rPr lang="en-US" sz="3000" dirty="0">
                <a:solidFill>
                  <a:schemeClr val="bg2">
                    <a:lumMod val="50000"/>
                  </a:schemeClr>
                </a:solidFill>
                <a:latin typeface="Avenir Next Condensed" charset="0"/>
                <a:ea typeface="Avenir Next Condensed" charset="0"/>
                <a:cs typeface="Avenir Next Condensed" charset="0"/>
              </a:rPr>
              <a:t>Glory to him in the church and in Christ Jesus through all generations forever and ever! Amen,” (Ephesians 3:14-21, NLT).</a:t>
            </a:r>
          </a:p>
        </p:txBody>
      </p:sp>
    </p:spTree>
    <p:extLst>
      <p:ext uri="{BB962C8B-B14F-4D97-AF65-F5344CB8AC3E}">
        <p14:creationId xmlns:p14="http://schemas.microsoft.com/office/powerpoint/2010/main" val="3323527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Autofit/>
          </a:bodyPr>
          <a:lstStyle/>
          <a:p>
            <a:pPr algn="ctr"/>
            <a:r>
              <a:rPr lang="en-US" sz="4800" dirty="0">
                <a:latin typeface="Avenir Next Condensed" charset="0"/>
                <a:ea typeface="Avenir Next Condensed" charset="0"/>
                <a:cs typeface="Avenir Next Condensed" charset="0"/>
              </a:rPr>
              <a:t>One of the Most Important Organs:</a:t>
            </a:r>
            <a:br>
              <a:rPr lang="en-US" sz="4800" dirty="0">
                <a:latin typeface="Avenir Next Condensed" charset="0"/>
                <a:ea typeface="Avenir Next Condensed" charset="0"/>
                <a:cs typeface="Avenir Next Condensed" charset="0"/>
              </a:rPr>
            </a:br>
            <a:r>
              <a:rPr lang="en-US" sz="4800" dirty="0">
                <a:latin typeface="Avenir Next Condensed" charset="0"/>
                <a:ea typeface="Avenir Next Condensed" charset="0"/>
                <a:cs typeface="Avenir Next Condensed" charset="0"/>
              </a:rPr>
              <a:t>The </a:t>
            </a:r>
            <a:r>
              <a:rPr lang="en-US" sz="4800" b="1" dirty="0">
                <a:latin typeface="Avenir Next Condensed" charset="0"/>
                <a:ea typeface="Avenir Next Condensed" charset="0"/>
                <a:cs typeface="Avenir Next Condensed" charset="0"/>
              </a:rPr>
              <a:t>Heart</a:t>
            </a:r>
          </a:p>
        </p:txBody>
      </p:sp>
      <p:sp>
        <p:nvSpPr>
          <p:cNvPr id="5" name="Content Placeholder 4"/>
          <p:cNvSpPr>
            <a:spLocks noGrp="1"/>
          </p:cNvSpPr>
          <p:nvPr>
            <p:ph idx="1"/>
            <p:custDataLst>
              <p:tags r:id="rId3"/>
            </p:custDataLst>
          </p:nvPr>
        </p:nvSpPr>
        <p:spPr/>
        <p:txBody>
          <a:bodyPr>
            <a:normAutofit/>
          </a:bodyPr>
          <a:lstStyle/>
          <a:p>
            <a:pPr marL="0" indent="0">
              <a:buNone/>
            </a:pPr>
            <a:r>
              <a:rPr lang="en-US" dirty="0"/>
              <a:t>		</a:t>
            </a:r>
          </a:p>
        </p:txBody>
      </p:sp>
      <p:pic>
        <p:nvPicPr>
          <p:cNvPr id="4" name="Picture 3" descr="Image result for Simple picture of the heart"/>
          <p:cNvPicPr/>
          <p:nvPr/>
        </p:nvPicPr>
        <p:blipFill>
          <a:blip r:embed="rId6">
            <a:extLst>
              <a:ext uri="{28A0092B-C50C-407E-A947-70E740481C1C}">
                <a14:useLocalDpi xmlns:a14="http://schemas.microsoft.com/office/drawing/2010/main" val="0"/>
              </a:ext>
            </a:extLst>
          </a:blip>
          <a:srcRect/>
          <a:stretch>
            <a:fillRect/>
          </a:stretch>
        </p:blipFill>
        <p:spPr bwMode="auto">
          <a:xfrm>
            <a:off x="2000251" y="2228851"/>
            <a:ext cx="5361124" cy="375264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20039826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venir Next Condensed" charset="0"/>
                <a:ea typeface="Avenir Next Condensed" charset="0"/>
                <a:cs typeface="Avenir Next Condensed" charset="0"/>
              </a:rPr>
              <a:t>Jesus is Knocking</a:t>
            </a:r>
          </a:p>
        </p:txBody>
      </p:sp>
      <p:sp>
        <p:nvSpPr>
          <p:cNvPr id="3" name="Content Placeholder 2"/>
          <p:cNvSpPr>
            <a:spLocks noGrp="1"/>
          </p:cNvSpPr>
          <p:nvPr>
            <p:ph idx="1"/>
          </p:nvPr>
        </p:nvSpPr>
        <p:spPr>
          <a:xfrm>
            <a:off x="1133061" y="1825625"/>
            <a:ext cx="6758610" cy="4351338"/>
          </a:xfrm>
        </p:spPr>
        <p:txBody>
          <a:bodyPr>
            <a:normAutofit/>
          </a:bodyPr>
          <a:lstStyle/>
          <a:p>
            <a:r>
              <a:rPr lang="en-US" sz="3200" dirty="0">
                <a:solidFill>
                  <a:schemeClr val="bg2">
                    <a:lumMod val="50000"/>
                  </a:schemeClr>
                </a:solidFill>
                <a:latin typeface="Avenir Next Condensed" charset="0"/>
                <a:ea typeface="Avenir Next Condensed" charset="0"/>
                <a:cs typeface="Avenir Next Condensed" charset="0"/>
              </a:rPr>
              <a:t>“Look! I stand at the door and knock.  If you hear my voice and open the door, I will come in, and we will share a meal together as friends,” (Revelation 3:20, NLT). </a:t>
            </a:r>
          </a:p>
          <a:p>
            <a:endParaRPr lang="en-US" sz="3200"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291057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59088"/>
            <a:ext cx="7886700" cy="1325563"/>
          </a:xfrm>
        </p:spPr>
        <p:txBody>
          <a:bodyPr>
            <a:noAutofit/>
          </a:bodyPr>
          <a:lstStyle/>
          <a:p>
            <a:pPr algn="ctr"/>
            <a:r>
              <a:rPr lang="en-US" sz="4800" b="1" dirty="0">
                <a:latin typeface="Avenir Next Condensed" charset="0"/>
                <a:ea typeface="Avenir Next Condensed" charset="0"/>
                <a:cs typeface="Avenir Next Condensed" charset="0"/>
              </a:rPr>
              <a:t>The Savior Is Waiting</a:t>
            </a:r>
            <a:br>
              <a:rPr lang="en-US" sz="4800" dirty="0">
                <a:latin typeface="Avenir Next Condensed" charset="0"/>
                <a:ea typeface="Avenir Next Condensed" charset="0"/>
                <a:cs typeface="Avenir Next Condensed" charset="0"/>
              </a:rPr>
            </a:br>
            <a:endParaRPr lang="en-US" sz="4800" dirty="0">
              <a:latin typeface="Avenir Next Condensed" charset="0"/>
              <a:ea typeface="Avenir Next Condensed" charset="0"/>
              <a:cs typeface="Avenir Next Condensed" charset="0"/>
            </a:endParaRPr>
          </a:p>
        </p:txBody>
      </p:sp>
      <p:sp>
        <p:nvSpPr>
          <p:cNvPr id="3" name="Content Placeholder 2"/>
          <p:cNvSpPr>
            <a:spLocks noGrp="1"/>
          </p:cNvSpPr>
          <p:nvPr>
            <p:ph idx="1"/>
          </p:nvPr>
        </p:nvSpPr>
        <p:spPr>
          <a:xfrm>
            <a:off x="1212574" y="1825625"/>
            <a:ext cx="6778487" cy="4351338"/>
          </a:xfrm>
        </p:spPr>
        <p:txBody>
          <a:bodyPr>
            <a:normAutofit/>
          </a:bodyPr>
          <a:lstStyle/>
          <a:p>
            <a:pPr marL="0" indent="0">
              <a:buNone/>
            </a:pPr>
            <a:endParaRPr lang="en-US" sz="3200" dirty="0">
              <a:solidFill>
                <a:schemeClr val="bg2">
                  <a:lumMod val="50000"/>
                </a:schemeClr>
              </a:solidFill>
              <a:latin typeface="Avenir Next Condensed" charset="0"/>
              <a:ea typeface="Avenir Next Condensed" charset="0"/>
              <a:cs typeface="Avenir Next Condensed" charset="0"/>
            </a:endParaRPr>
          </a:p>
          <a:p>
            <a:pPr marL="0" indent="0">
              <a:buNone/>
            </a:pPr>
            <a:r>
              <a:rPr lang="en-US" sz="3200" dirty="0">
                <a:solidFill>
                  <a:schemeClr val="bg2">
                    <a:lumMod val="50000"/>
                  </a:schemeClr>
                </a:solidFill>
                <a:latin typeface="Avenir Next Condensed" charset="0"/>
                <a:ea typeface="Avenir Next Condensed" charset="0"/>
                <a:cs typeface="Avenir Next Condensed" charset="0"/>
              </a:rPr>
              <a:t>The Savior is waiting to enter your heart</a:t>
            </a:r>
            <a:br>
              <a:rPr lang="en-US" sz="3200" dirty="0">
                <a:solidFill>
                  <a:schemeClr val="bg2">
                    <a:lumMod val="50000"/>
                  </a:schemeClr>
                </a:solidFill>
                <a:latin typeface="Avenir Next Condensed" charset="0"/>
                <a:ea typeface="Avenir Next Condensed" charset="0"/>
                <a:cs typeface="Avenir Next Condensed" charset="0"/>
              </a:rPr>
            </a:br>
            <a:r>
              <a:rPr lang="en-US" sz="3200" dirty="0">
                <a:solidFill>
                  <a:schemeClr val="bg2">
                    <a:lumMod val="50000"/>
                  </a:schemeClr>
                </a:solidFill>
                <a:latin typeface="Avenir Next Condensed" charset="0"/>
                <a:ea typeface="Avenir Next Condensed" charset="0"/>
                <a:cs typeface="Avenir Next Condensed" charset="0"/>
              </a:rPr>
              <a:t>Why don’t you let Him come in?</a:t>
            </a:r>
            <a:br>
              <a:rPr lang="en-US" sz="3200" dirty="0">
                <a:solidFill>
                  <a:schemeClr val="bg2">
                    <a:lumMod val="50000"/>
                  </a:schemeClr>
                </a:solidFill>
                <a:latin typeface="Avenir Next Condensed" charset="0"/>
                <a:ea typeface="Avenir Next Condensed" charset="0"/>
                <a:cs typeface="Avenir Next Condensed" charset="0"/>
              </a:rPr>
            </a:br>
            <a:r>
              <a:rPr lang="en-US" sz="3200" dirty="0">
                <a:solidFill>
                  <a:schemeClr val="bg2">
                    <a:lumMod val="50000"/>
                  </a:schemeClr>
                </a:solidFill>
                <a:latin typeface="Avenir Next Condensed" charset="0"/>
                <a:ea typeface="Avenir Next Condensed" charset="0"/>
                <a:cs typeface="Avenir Next Condensed" charset="0"/>
              </a:rPr>
              <a:t>There’s nothing in this world to keep you apart</a:t>
            </a:r>
            <a:br>
              <a:rPr lang="en-US" sz="3200" dirty="0">
                <a:solidFill>
                  <a:schemeClr val="bg2">
                    <a:lumMod val="50000"/>
                  </a:schemeClr>
                </a:solidFill>
                <a:latin typeface="Avenir Next Condensed" charset="0"/>
                <a:ea typeface="Avenir Next Condensed" charset="0"/>
                <a:cs typeface="Avenir Next Condensed" charset="0"/>
              </a:rPr>
            </a:br>
            <a:r>
              <a:rPr lang="en-US" sz="3200" dirty="0">
                <a:solidFill>
                  <a:schemeClr val="bg2">
                    <a:lumMod val="50000"/>
                  </a:schemeClr>
                </a:solidFill>
                <a:latin typeface="Avenir Next Condensed" charset="0"/>
                <a:ea typeface="Avenir Next Condensed" charset="0"/>
                <a:cs typeface="Avenir Next Condensed" charset="0"/>
              </a:rPr>
              <a:t>What is your answer to Him?</a:t>
            </a:r>
          </a:p>
        </p:txBody>
      </p:sp>
    </p:spTree>
    <p:extLst>
      <p:ext uri="{BB962C8B-B14F-4D97-AF65-F5344CB8AC3E}">
        <p14:creationId xmlns:p14="http://schemas.microsoft.com/office/powerpoint/2010/main" val="1889238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208372"/>
            <a:ext cx="7886700" cy="1325563"/>
          </a:xfrm>
        </p:spPr>
        <p:txBody>
          <a:bodyPr>
            <a:normAutofit/>
          </a:bodyPr>
          <a:lstStyle/>
          <a:p>
            <a:pPr algn="ctr"/>
            <a:r>
              <a:rPr lang="en-US" sz="4800" b="1" dirty="0">
                <a:latin typeface="Avenir Next Condensed" charset="0"/>
                <a:ea typeface="Avenir Next Condensed" charset="0"/>
                <a:cs typeface="Avenir Next Condensed" charset="0"/>
              </a:rPr>
              <a:t>Dr. Neal Barnard</a:t>
            </a:r>
          </a:p>
        </p:txBody>
      </p:sp>
      <p:sp>
        <p:nvSpPr>
          <p:cNvPr id="3" name="Content Placeholder 2"/>
          <p:cNvSpPr>
            <a:spLocks noGrp="1"/>
          </p:cNvSpPr>
          <p:nvPr>
            <p:ph idx="1"/>
          </p:nvPr>
        </p:nvSpPr>
        <p:spPr>
          <a:xfrm>
            <a:off x="778056" y="1436914"/>
            <a:ext cx="7587887" cy="5081452"/>
          </a:xfrm>
        </p:spPr>
        <p:txBody>
          <a:bodyPr>
            <a:normAutofit lnSpcReduction="10000"/>
          </a:bodyPr>
          <a:lstStyle/>
          <a:p>
            <a:pPr>
              <a:spcBef>
                <a:spcPts val="0"/>
              </a:spcBef>
            </a:pPr>
            <a:r>
              <a:rPr lang="en-US" sz="3200" dirty="0">
                <a:solidFill>
                  <a:schemeClr val="bg2">
                    <a:lumMod val="50000"/>
                  </a:schemeClr>
                </a:solidFill>
                <a:latin typeface="Noto Sans" panose="020B0502040504020204" pitchFamily="34" charset="0"/>
              </a:rPr>
              <a:t>“By the time many people reach their </a:t>
            </a:r>
            <a:r>
              <a:rPr lang="en-US" sz="3200" b="1" dirty="0">
                <a:solidFill>
                  <a:schemeClr val="bg2">
                    <a:lumMod val="50000"/>
                  </a:schemeClr>
                </a:solidFill>
                <a:latin typeface="Noto Sans" panose="020B0502040504020204" pitchFamily="34" charset="0"/>
              </a:rPr>
              <a:t>20s</a:t>
            </a:r>
            <a:r>
              <a:rPr lang="en-US" sz="3200" dirty="0">
                <a:solidFill>
                  <a:schemeClr val="bg2">
                    <a:lumMod val="50000"/>
                  </a:schemeClr>
                </a:solidFill>
                <a:latin typeface="Noto Sans" panose="020B0502040504020204" pitchFamily="34" charset="0"/>
              </a:rPr>
              <a:t>, blockages that disrupt the flow of blood already exist within their arteries. When particles of </a:t>
            </a:r>
            <a:r>
              <a:rPr lang="en-US" sz="3200" b="1" dirty="0">
                <a:solidFill>
                  <a:schemeClr val="bg2">
                    <a:lumMod val="50000"/>
                  </a:schemeClr>
                </a:solidFill>
                <a:latin typeface="Noto Sans" panose="020B0502040504020204" pitchFamily="34" charset="0"/>
              </a:rPr>
              <a:t>cholesterol</a:t>
            </a:r>
            <a:r>
              <a:rPr lang="en-US" sz="3200" dirty="0">
                <a:solidFill>
                  <a:schemeClr val="bg2">
                    <a:lumMod val="50000"/>
                  </a:schemeClr>
                </a:solidFill>
                <a:latin typeface="Noto Sans" panose="020B0502040504020204" pitchFamily="34" charset="0"/>
              </a:rPr>
              <a:t>, </a:t>
            </a:r>
            <a:r>
              <a:rPr lang="en-US" sz="3200" b="1" dirty="0">
                <a:solidFill>
                  <a:schemeClr val="bg2">
                    <a:lumMod val="50000"/>
                  </a:schemeClr>
                </a:solidFill>
                <a:latin typeface="Noto Sans" panose="020B0502040504020204" pitchFamily="34" charset="0"/>
              </a:rPr>
              <a:t>fat</a:t>
            </a:r>
            <a:r>
              <a:rPr lang="en-US" sz="3200" dirty="0">
                <a:solidFill>
                  <a:schemeClr val="bg2">
                    <a:lumMod val="50000"/>
                  </a:schemeClr>
                </a:solidFill>
                <a:latin typeface="Noto Sans" panose="020B0502040504020204" pitchFamily="34" charset="0"/>
              </a:rPr>
              <a:t>, and other cells build up in the arteries they eventually form plaques that obstruct blood flow.  These blockages affect the arteries leading to the heart, causing </a:t>
            </a:r>
            <a:r>
              <a:rPr lang="en-US" sz="3200" b="1" dirty="0">
                <a:solidFill>
                  <a:schemeClr val="bg2">
                    <a:lumMod val="50000"/>
                  </a:schemeClr>
                </a:solidFill>
                <a:latin typeface="Noto Sans" panose="020B0502040504020204" pitchFamily="34" charset="0"/>
              </a:rPr>
              <a:t>chest</a:t>
            </a:r>
            <a:r>
              <a:rPr lang="en-US" sz="3200" dirty="0">
                <a:solidFill>
                  <a:schemeClr val="bg2">
                    <a:lumMod val="50000"/>
                  </a:schemeClr>
                </a:solidFill>
                <a:latin typeface="Noto Sans" panose="020B0502040504020204" pitchFamily="34" charset="0"/>
              </a:rPr>
              <a:t> </a:t>
            </a:r>
            <a:r>
              <a:rPr lang="en-US" sz="3200" b="1" dirty="0">
                <a:solidFill>
                  <a:schemeClr val="bg2">
                    <a:lumMod val="50000"/>
                  </a:schemeClr>
                </a:solidFill>
                <a:latin typeface="Noto Sans" panose="020B0502040504020204" pitchFamily="34" charset="0"/>
              </a:rPr>
              <a:t>pain</a:t>
            </a:r>
            <a:r>
              <a:rPr lang="en-US" sz="3200" dirty="0">
                <a:solidFill>
                  <a:schemeClr val="bg2">
                    <a:lumMod val="50000"/>
                  </a:schemeClr>
                </a:solidFill>
                <a:latin typeface="Noto Sans" panose="020B0502040504020204" pitchFamily="34" charset="0"/>
              </a:rPr>
              <a:t> and often result in heart attack.”</a:t>
            </a:r>
          </a:p>
          <a:p>
            <a:pPr>
              <a:spcBef>
                <a:spcPts val="0"/>
              </a:spcBef>
            </a:pPr>
            <a:endParaRPr lang="en-US" sz="2800" dirty="0">
              <a:solidFill>
                <a:schemeClr val="bg2">
                  <a:lumMod val="50000"/>
                </a:schemeClr>
              </a:solidFill>
              <a:latin typeface="Noto Sans" panose="020B0502040504020204" pitchFamily="34" charset="0"/>
            </a:endParaRPr>
          </a:p>
          <a:p>
            <a:pPr>
              <a:spcBef>
                <a:spcPts val="0"/>
              </a:spcBef>
            </a:pPr>
            <a:r>
              <a:rPr lang="en-US" sz="1900" u="sng" dirty="0">
                <a:solidFill>
                  <a:schemeClr val="bg2">
                    <a:lumMod val="50000"/>
                  </a:schemeClr>
                </a:solidFill>
                <a:latin typeface="Noto Sans" panose="020B0502040504020204" pitchFamily="34" charset="0"/>
              </a:rPr>
              <a:t>(</a:t>
            </a:r>
            <a:r>
              <a:rPr lang="en-US" sz="1900" u="sng" dirty="0">
                <a:solidFill>
                  <a:schemeClr val="bg2">
                    <a:lumMod val="50000"/>
                  </a:schemeClr>
                </a:solidFill>
                <a:latin typeface="Avenir Next Condensed" charset="0"/>
                <a:ea typeface="Avenir Next Condensed" charset="0"/>
                <a:cs typeface="Avenir Next Condensed" charset="0"/>
                <a:hlinkClick r:id="rId2"/>
              </a:rPr>
              <a:t>http://www.pcrm.org/nbBlog/index.php/the-warning-signs-of-clogged-arteries</a:t>
            </a:r>
            <a:r>
              <a:rPr lang="en-US" sz="1900" u="sng" dirty="0">
                <a:solidFill>
                  <a:schemeClr val="bg2">
                    <a:lumMod val="50000"/>
                  </a:schemeClr>
                </a:solidFill>
                <a:latin typeface="Noto Sans" panose="020B0502040504020204" pitchFamily="34" charset="0"/>
                <a:ea typeface="Avenir Next Condensed" charset="0"/>
                <a:cs typeface="Avenir Next Condensed" charset="0"/>
              </a:rPr>
              <a:t>)</a:t>
            </a:r>
            <a:endParaRPr lang="en-US" sz="1900" u="sng" dirty="0">
              <a:solidFill>
                <a:schemeClr val="bg2">
                  <a:lumMod val="50000"/>
                </a:schemeClr>
              </a:solidFill>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260474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b="1" dirty="0">
                <a:latin typeface="Avenir Next Condensed" charset="0"/>
                <a:ea typeface="Avenir Next Condensed" charset="0"/>
                <a:cs typeface="Avenir Next Condensed" charset="0"/>
              </a:rPr>
              <a:t>An Important Organ</a:t>
            </a:r>
          </a:p>
        </p:txBody>
      </p:sp>
      <p:sp>
        <p:nvSpPr>
          <p:cNvPr id="3" name="Content Placeholder 2"/>
          <p:cNvSpPr>
            <a:spLocks noGrp="1"/>
          </p:cNvSpPr>
          <p:nvPr>
            <p:ph idx="1"/>
          </p:nvPr>
        </p:nvSpPr>
        <p:spPr>
          <a:xfrm>
            <a:off x="1192696" y="1825625"/>
            <a:ext cx="6917634" cy="4351338"/>
          </a:xfrm>
        </p:spPr>
        <p:txBody>
          <a:bodyPr>
            <a:normAutofit/>
          </a:bodyPr>
          <a:lstStyle/>
          <a:p>
            <a:pPr marL="0" indent="0">
              <a:spcBef>
                <a:spcPts val="0"/>
              </a:spcBef>
              <a:buNone/>
            </a:pPr>
            <a:r>
              <a:rPr lang="en-US" sz="3200" dirty="0">
                <a:solidFill>
                  <a:schemeClr val="bg2">
                    <a:lumMod val="50000"/>
                  </a:schemeClr>
                </a:solidFill>
                <a:latin typeface="Avenir Next Condensed" charset="0"/>
                <a:ea typeface="Avenir Next Condensed" charset="0"/>
                <a:cs typeface="Avenir Next Condensed" charset="0"/>
              </a:rPr>
              <a:t>“Guard your heart above all else, for </a:t>
            </a:r>
            <a:r>
              <a:rPr lang="en-US" sz="3200" b="1" dirty="0">
                <a:solidFill>
                  <a:schemeClr val="bg2">
                    <a:lumMod val="50000"/>
                  </a:schemeClr>
                </a:solidFill>
                <a:latin typeface="Avenir Next Condensed" charset="0"/>
                <a:ea typeface="Avenir Next Condensed" charset="0"/>
                <a:cs typeface="Avenir Next Condensed" charset="0"/>
              </a:rPr>
              <a:t>everything</a:t>
            </a:r>
            <a:r>
              <a:rPr lang="en-US" sz="3200" dirty="0">
                <a:solidFill>
                  <a:schemeClr val="bg2">
                    <a:lumMod val="50000"/>
                  </a:schemeClr>
                </a:solidFill>
                <a:latin typeface="Avenir Next Condensed" charset="0"/>
                <a:ea typeface="Avenir Next Condensed" charset="0"/>
                <a:cs typeface="Avenir Next Condensed" charset="0"/>
              </a:rPr>
              <a:t> we do flows out of it,” (Proverbs 4:23, NIV).</a:t>
            </a:r>
          </a:p>
        </p:txBody>
      </p:sp>
    </p:spTree>
    <p:extLst>
      <p:ext uri="{BB962C8B-B14F-4D97-AF65-F5344CB8AC3E}">
        <p14:creationId xmlns:p14="http://schemas.microsoft.com/office/powerpoint/2010/main" val="2262196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a:latin typeface="Avenir Next Condensed" charset="0"/>
                <a:ea typeface="Avenir Next Condensed" charset="0"/>
                <a:cs typeface="Avenir Next Condensed" charset="0"/>
              </a:rPr>
              <a:t>Maintain A Healthy Heart </a:t>
            </a:r>
            <a:r>
              <a:rPr lang="en-US" sz="4800" dirty="0">
                <a:latin typeface="Avenir Next Condensed" charset="0"/>
                <a:ea typeface="Avenir Next Condensed" charset="0"/>
                <a:cs typeface="Avenir Next Condensed" charset="0"/>
              </a:rPr>
              <a:t>(Physical)</a:t>
            </a:r>
          </a:p>
        </p:txBody>
      </p:sp>
      <p:sp>
        <p:nvSpPr>
          <p:cNvPr id="3" name="Content Placeholder 2"/>
          <p:cNvSpPr>
            <a:spLocks noGrp="1"/>
          </p:cNvSpPr>
          <p:nvPr>
            <p:ph idx="1"/>
          </p:nvPr>
        </p:nvSpPr>
        <p:spPr>
          <a:xfrm>
            <a:off x="781878" y="2183424"/>
            <a:ext cx="8077200" cy="4674576"/>
          </a:xfrm>
        </p:spPr>
        <p:txBody>
          <a:bodyPr>
            <a:normAutofit/>
          </a:bodyPr>
          <a:lstStyle/>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Eat </a:t>
            </a:r>
            <a:r>
              <a:rPr lang="en-US" sz="3200" b="1" dirty="0">
                <a:solidFill>
                  <a:schemeClr val="bg2">
                    <a:lumMod val="50000"/>
                  </a:schemeClr>
                </a:solidFill>
                <a:latin typeface="Avenir Next Condensed" charset="0"/>
                <a:ea typeface="Avenir Next Condensed" charset="0"/>
                <a:cs typeface="Avenir Next Condensed" charset="0"/>
              </a:rPr>
              <a:t>right</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Be </a:t>
            </a:r>
            <a:r>
              <a:rPr lang="en-US" sz="3200" b="1" dirty="0">
                <a:solidFill>
                  <a:schemeClr val="bg2">
                    <a:lumMod val="50000"/>
                  </a:schemeClr>
                </a:solidFill>
                <a:latin typeface="Avenir Next Condensed" charset="0"/>
                <a:ea typeface="Avenir Next Condensed" charset="0"/>
                <a:cs typeface="Avenir Next Condensed" charset="0"/>
              </a:rPr>
              <a:t>active</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Maintain an appropriate body </a:t>
            </a:r>
            <a:r>
              <a:rPr lang="en-US" sz="3200" b="1" dirty="0">
                <a:solidFill>
                  <a:schemeClr val="bg2">
                    <a:lumMod val="50000"/>
                  </a:schemeClr>
                </a:solidFill>
                <a:latin typeface="Avenir Next Condensed" charset="0"/>
                <a:ea typeface="Avenir Next Condensed" charset="0"/>
                <a:cs typeface="Avenir Next Condensed" charset="0"/>
              </a:rPr>
              <a:t>weight</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Quit </a:t>
            </a:r>
            <a:r>
              <a:rPr lang="en-US" sz="3200" b="1" dirty="0">
                <a:solidFill>
                  <a:schemeClr val="bg2">
                    <a:lumMod val="50000"/>
                  </a:schemeClr>
                </a:solidFill>
                <a:latin typeface="Avenir Next Condensed" charset="0"/>
                <a:ea typeface="Avenir Next Condensed" charset="0"/>
                <a:cs typeface="Avenir Next Condensed" charset="0"/>
              </a:rPr>
              <a:t>smoking</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Control </a:t>
            </a:r>
            <a:r>
              <a:rPr lang="en-US" sz="3200" b="1" dirty="0">
                <a:solidFill>
                  <a:schemeClr val="bg2">
                    <a:lumMod val="50000"/>
                  </a:schemeClr>
                </a:solidFill>
                <a:latin typeface="Avenir Next Condensed" charset="0"/>
                <a:ea typeface="Avenir Next Condensed" charset="0"/>
                <a:cs typeface="Avenir Next Condensed" charset="0"/>
              </a:rPr>
              <a:t>cholesterol</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Avoid </a:t>
            </a:r>
            <a:r>
              <a:rPr lang="en-US" sz="3200" b="1" dirty="0">
                <a:solidFill>
                  <a:schemeClr val="bg2">
                    <a:lumMod val="50000"/>
                  </a:schemeClr>
                </a:solidFill>
                <a:latin typeface="Avenir Next Condensed" charset="0"/>
                <a:ea typeface="Avenir Next Condensed" charset="0"/>
                <a:cs typeface="Avenir Next Condensed" charset="0"/>
              </a:rPr>
              <a:t>alcohol</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Manage </a:t>
            </a:r>
            <a:r>
              <a:rPr lang="en-US" sz="3200" b="1" dirty="0">
                <a:solidFill>
                  <a:schemeClr val="bg2">
                    <a:lumMod val="50000"/>
                  </a:schemeClr>
                </a:solidFill>
                <a:latin typeface="Avenir Next Condensed" charset="0"/>
                <a:ea typeface="Avenir Next Condensed" charset="0"/>
                <a:cs typeface="Avenir Next Condensed" charset="0"/>
              </a:rPr>
              <a:t>stress</a:t>
            </a:r>
          </a:p>
        </p:txBody>
      </p:sp>
    </p:spTree>
    <p:extLst>
      <p:ext uri="{BB962C8B-B14F-4D97-AF65-F5344CB8AC3E}">
        <p14:creationId xmlns:p14="http://schemas.microsoft.com/office/powerpoint/2010/main" val="2227832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4274"/>
            <a:ext cx="7886700" cy="1325563"/>
          </a:xfrm>
        </p:spPr>
        <p:txBody>
          <a:bodyPr>
            <a:noAutofit/>
          </a:bodyPr>
          <a:lstStyle/>
          <a:p>
            <a:pPr algn="ctr"/>
            <a:r>
              <a:rPr lang="en-US" sz="4800" b="1" dirty="0">
                <a:latin typeface="Avenir Next Condensed" charset="0"/>
                <a:ea typeface="Avenir Next Condensed" charset="0"/>
                <a:cs typeface="Avenir Next Condensed" charset="0"/>
              </a:rPr>
              <a:t>Maintain A Healthy Heart </a:t>
            </a:r>
            <a:r>
              <a:rPr lang="en-US" sz="4800" dirty="0">
                <a:latin typeface="Avenir Next Condensed" charset="0"/>
                <a:ea typeface="Avenir Next Condensed" charset="0"/>
                <a:cs typeface="Avenir Next Condensed" charset="0"/>
              </a:rPr>
              <a:t>(Spiritual)</a:t>
            </a:r>
          </a:p>
        </p:txBody>
      </p:sp>
      <p:sp>
        <p:nvSpPr>
          <p:cNvPr id="3" name="Content Placeholder 2"/>
          <p:cNvSpPr>
            <a:spLocks noGrp="1"/>
          </p:cNvSpPr>
          <p:nvPr>
            <p:ph idx="1"/>
          </p:nvPr>
        </p:nvSpPr>
        <p:spPr>
          <a:xfrm>
            <a:off x="841513" y="2183424"/>
            <a:ext cx="8077200" cy="4674576"/>
          </a:xfrm>
        </p:spPr>
        <p:txBody>
          <a:bodyPr>
            <a:normAutofit/>
          </a:bodyPr>
          <a:lstStyle/>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Eat right  — God’s </a:t>
            </a:r>
            <a:r>
              <a:rPr lang="en-US" sz="3200" b="1" dirty="0">
                <a:solidFill>
                  <a:schemeClr val="bg2">
                    <a:lumMod val="50000"/>
                  </a:schemeClr>
                </a:solidFill>
                <a:latin typeface="Avenir Next Condensed" charset="0"/>
                <a:ea typeface="Avenir Next Condensed" charset="0"/>
                <a:cs typeface="Avenir Next Condensed" charset="0"/>
              </a:rPr>
              <a:t>Word</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Be active – Use </a:t>
            </a:r>
            <a:r>
              <a:rPr lang="en-US" sz="3200" b="1" dirty="0">
                <a:solidFill>
                  <a:schemeClr val="bg2">
                    <a:lumMod val="50000"/>
                  </a:schemeClr>
                </a:solidFill>
                <a:latin typeface="Avenir Next Condensed" charset="0"/>
                <a:ea typeface="Avenir Next Condensed" charset="0"/>
                <a:cs typeface="Avenir Next Condensed" charset="0"/>
              </a:rPr>
              <a:t>talents</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Maintain your weight – Strip off </a:t>
            </a:r>
            <a:r>
              <a:rPr lang="en-US" sz="3200" b="1" dirty="0">
                <a:solidFill>
                  <a:schemeClr val="bg2">
                    <a:lumMod val="50000"/>
                  </a:schemeClr>
                </a:solidFill>
                <a:latin typeface="Avenir Next Condensed" charset="0"/>
                <a:ea typeface="Avenir Next Condensed" charset="0"/>
                <a:cs typeface="Avenir Next Condensed" charset="0"/>
              </a:rPr>
              <a:t>sins</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Quit smoking – Quit bad habits/</a:t>
            </a:r>
            <a:r>
              <a:rPr lang="en-US" sz="3200" b="1" dirty="0">
                <a:solidFill>
                  <a:schemeClr val="bg2">
                    <a:lumMod val="50000"/>
                  </a:schemeClr>
                </a:solidFill>
                <a:latin typeface="Avenir Next Condensed" charset="0"/>
                <a:ea typeface="Avenir Next Condensed" charset="0"/>
                <a:cs typeface="Avenir Next Condensed" charset="0"/>
              </a:rPr>
              <a:t>company</a:t>
            </a:r>
            <a:r>
              <a:rPr lang="en-US" sz="3200" dirty="0">
                <a:solidFill>
                  <a:schemeClr val="bg2">
                    <a:lumMod val="50000"/>
                  </a:schemeClr>
                </a:solidFill>
                <a:latin typeface="Avenir Next Condensed" charset="0"/>
                <a:ea typeface="Avenir Next Condensed" charset="0"/>
                <a:cs typeface="Avenir Next Condensed" charset="0"/>
              </a:rPr>
              <a:t> </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Control cholesterol – Walk in and </a:t>
            </a:r>
            <a:r>
              <a:rPr lang="en-US" sz="3200" b="1" dirty="0">
                <a:solidFill>
                  <a:schemeClr val="bg2">
                    <a:lumMod val="50000"/>
                  </a:schemeClr>
                </a:solidFill>
                <a:latin typeface="Avenir Next Condensed" charset="0"/>
                <a:ea typeface="Avenir Next Condensed" charset="0"/>
                <a:cs typeface="Avenir Next Condensed" charset="0"/>
              </a:rPr>
              <a:t>Live</a:t>
            </a:r>
            <a:r>
              <a:rPr lang="en-US" sz="3200" dirty="0">
                <a:solidFill>
                  <a:schemeClr val="bg2">
                    <a:lumMod val="50000"/>
                  </a:schemeClr>
                </a:solidFill>
                <a:latin typeface="Avenir Next Condensed" charset="0"/>
                <a:ea typeface="Avenir Next Condensed" charset="0"/>
                <a:cs typeface="Avenir Next Condensed" charset="0"/>
              </a:rPr>
              <a:t> the Word</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Avoid alcohol – Avoid all </a:t>
            </a:r>
            <a:r>
              <a:rPr lang="en-US" sz="3200" b="1" dirty="0">
                <a:solidFill>
                  <a:schemeClr val="bg2">
                    <a:lumMod val="50000"/>
                  </a:schemeClr>
                </a:solidFill>
                <a:latin typeface="Avenir Next Condensed" charset="0"/>
                <a:ea typeface="Avenir Next Condensed" charset="0"/>
                <a:cs typeface="Avenir Next Condensed" charset="0"/>
              </a:rPr>
              <a:t>evil</a:t>
            </a:r>
          </a:p>
          <a:p>
            <a:pPr indent="-742950">
              <a:spcBef>
                <a:spcPts val="0"/>
              </a:spcBef>
              <a:buAutoNum type="arabicPeriod"/>
            </a:pPr>
            <a:r>
              <a:rPr lang="en-US" sz="3200" dirty="0">
                <a:solidFill>
                  <a:schemeClr val="bg2">
                    <a:lumMod val="50000"/>
                  </a:schemeClr>
                </a:solidFill>
                <a:latin typeface="Avenir Next Condensed" charset="0"/>
                <a:ea typeface="Avenir Next Condensed" charset="0"/>
                <a:cs typeface="Avenir Next Condensed" charset="0"/>
              </a:rPr>
              <a:t>Manage stress – Don’t </a:t>
            </a:r>
            <a:r>
              <a:rPr lang="en-US" sz="3200" b="1" dirty="0">
                <a:solidFill>
                  <a:schemeClr val="bg2">
                    <a:lumMod val="50000"/>
                  </a:schemeClr>
                </a:solidFill>
                <a:latin typeface="Avenir Next Condensed" charset="0"/>
                <a:ea typeface="Avenir Next Condensed" charset="0"/>
                <a:cs typeface="Avenir Next Condensed" charset="0"/>
              </a:rPr>
              <a:t>worry</a:t>
            </a:r>
          </a:p>
        </p:txBody>
      </p:sp>
    </p:spTree>
    <p:extLst>
      <p:ext uri="{BB962C8B-B14F-4D97-AF65-F5344CB8AC3E}">
        <p14:creationId xmlns:p14="http://schemas.microsoft.com/office/powerpoint/2010/main" val="3728852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4274"/>
            <a:ext cx="7886700" cy="1325563"/>
          </a:xfrm>
        </p:spPr>
        <p:txBody>
          <a:bodyPr>
            <a:noAutofit/>
          </a:bodyPr>
          <a:lstStyle/>
          <a:p>
            <a:pPr algn="ctr"/>
            <a:r>
              <a:rPr lang="en-US" sz="4800" b="1" dirty="0">
                <a:latin typeface="Avenir Next Condensed" charset="0"/>
                <a:ea typeface="Avenir Next Condensed" charset="0"/>
                <a:cs typeface="Avenir Next Condensed" charset="0"/>
              </a:rPr>
              <a:t>What is Stewardship?</a:t>
            </a:r>
            <a:endParaRPr lang="en-US" sz="4800" dirty="0">
              <a:latin typeface="Avenir Next Condensed" charset="0"/>
              <a:ea typeface="Avenir Next Condensed" charset="0"/>
              <a:cs typeface="Avenir Next Condensed" charset="0"/>
            </a:endParaRPr>
          </a:p>
        </p:txBody>
      </p:sp>
      <p:sp>
        <p:nvSpPr>
          <p:cNvPr id="3" name="Content Placeholder 2"/>
          <p:cNvSpPr>
            <a:spLocks noGrp="1"/>
          </p:cNvSpPr>
          <p:nvPr>
            <p:ph idx="1"/>
          </p:nvPr>
        </p:nvSpPr>
        <p:spPr>
          <a:xfrm>
            <a:off x="533400" y="2183424"/>
            <a:ext cx="8077200" cy="4674576"/>
          </a:xfrm>
        </p:spPr>
        <p:txBody>
          <a:bodyPr>
            <a:normAutofit/>
          </a:bodyPr>
          <a:lstStyle/>
          <a:p>
            <a:pPr algn="ctr">
              <a:spcBef>
                <a:spcPts val="0"/>
              </a:spcBef>
            </a:pPr>
            <a:r>
              <a:rPr lang="en-US" sz="3200" dirty="0">
                <a:solidFill>
                  <a:schemeClr val="bg2">
                    <a:lumMod val="50000"/>
                  </a:schemeClr>
                </a:solidFill>
                <a:latin typeface="Avenir Next Condensed" charset="0"/>
                <a:ea typeface="Avenir Next Condensed" charset="0"/>
                <a:cs typeface="Avenir Next Condensed" charset="0"/>
              </a:rPr>
              <a:t>Stewardship is a </a:t>
            </a:r>
            <a:r>
              <a:rPr lang="en-US" sz="3200" b="1" dirty="0">
                <a:solidFill>
                  <a:schemeClr val="bg2">
                    <a:lumMod val="50000"/>
                  </a:schemeClr>
                </a:solidFill>
                <a:latin typeface="Avenir Next Condensed" charset="0"/>
                <a:ea typeface="Avenir Next Condensed" charset="0"/>
                <a:cs typeface="Avenir Next Condensed" charset="0"/>
              </a:rPr>
              <a:t>heart</a:t>
            </a:r>
            <a:r>
              <a:rPr lang="en-US" sz="3200" dirty="0">
                <a:solidFill>
                  <a:schemeClr val="bg2">
                    <a:lumMod val="50000"/>
                  </a:schemeClr>
                </a:solidFill>
                <a:latin typeface="Avenir Next Condensed" charset="0"/>
                <a:ea typeface="Avenir Next Condensed" charset="0"/>
                <a:cs typeface="Avenir Next Condensed" charset="0"/>
              </a:rPr>
              <a:t> condition.</a:t>
            </a:r>
            <a:endParaRPr lang="en-US" sz="3200" dirty="0">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39775409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4274"/>
            <a:ext cx="7886700" cy="1325563"/>
          </a:xfrm>
        </p:spPr>
        <p:txBody>
          <a:bodyPr>
            <a:noAutofit/>
          </a:bodyPr>
          <a:lstStyle/>
          <a:p>
            <a:pPr algn="ctr"/>
            <a:r>
              <a:rPr lang="en-US" sz="4800" b="1" dirty="0">
                <a:latin typeface="Avenir Next Condensed" charset="0"/>
                <a:ea typeface="Avenir Next Condensed" charset="0"/>
                <a:cs typeface="Avenir Next Condensed" charset="0"/>
              </a:rPr>
              <a:t>What is Stewardship?</a:t>
            </a:r>
            <a:endParaRPr lang="en-US" sz="4800" dirty="0">
              <a:latin typeface="Avenir Next Condensed" charset="0"/>
              <a:ea typeface="Avenir Next Condensed" charset="0"/>
              <a:cs typeface="Avenir Next Condensed" charset="0"/>
            </a:endParaRPr>
          </a:p>
        </p:txBody>
      </p:sp>
      <p:sp>
        <p:nvSpPr>
          <p:cNvPr id="3" name="Content Placeholder 2"/>
          <p:cNvSpPr>
            <a:spLocks noGrp="1"/>
          </p:cNvSpPr>
          <p:nvPr>
            <p:ph idx="1"/>
          </p:nvPr>
        </p:nvSpPr>
        <p:spPr>
          <a:xfrm>
            <a:off x="1543050" y="2183424"/>
            <a:ext cx="6372225" cy="4674576"/>
          </a:xfrm>
        </p:spPr>
        <p:txBody>
          <a:bodyPr>
            <a:normAutofit/>
          </a:bodyPr>
          <a:lstStyle/>
          <a:p>
            <a:pPr algn="ctr">
              <a:spcBef>
                <a:spcPts val="0"/>
              </a:spcBef>
            </a:pPr>
            <a:r>
              <a:rPr lang="en-US" sz="3200" dirty="0">
                <a:solidFill>
                  <a:schemeClr val="bg2">
                    <a:lumMod val="50000"/>
                  </a:schemeClr>
                </a:solidFill>
                <a:latin typeface="Avenir Next Condensed" charset="0"/>
                <a:ea typeface="Avenir Next Condensed" charset="0"/>
                <a:cs typeface="Avenir Next Condensed" charset="0"/>
              </a:rPr>
              <a:t>In Hebrew thought, </a:t>
            </a:r>
            <a:r>
              <a:rPr lang="en-US" sz="3200" b="1" dirty="0">
                <a:solidFill>
                  <a:schemeClr val="bg2">
                    <a:lumMod val="50000"/>
                  </a:schemeClr>
                </a:solidFill>
                <a:latin typeface="Avenir Next Condensed" charset="0"/>
                <a:ea typeface="Avenir Next Condensed" charset="0"/>
                <a:cs typeface="Avenir Next Condensed" charset="0"/>
              </a:rPr>
              <a:t>heart</a:t>
            </a:r>
            <a:r>
              <a:rPr lang="en-US" sz="3200" dirty="0">
                <a:solidFill>
                  <a:schemeClr val="bg2">
                    <a:lumMod val="50000"/>
                  </a:schemeClr>
                </a:solidFill>
                <a:latin typeface="Avenir Next Condensed" charset="0"/>
                <a:ea typeface="Avenir Next Condensed" charset="0"/>
                <a:cs typeface="Avenir Next Condensed" charset="0"/>
              </a:rPr>
              <a:t> and </a:t>
            </a:r>
            <a:r>
              <a:rPr lang="en-US" sz="3200" b="1" dirty="0">
                <a:solidFill>
                  <a:schemeClr val="bg2">
                    <a:lumMod val="50000"/>
                  </a:schemeClr>
                </a:solidFill>
                <a:latin typeface="Avenir Next Condensed" charset="0"/>
                <a:ea typeface="Avenir Next Condensed" charset="0"/>
                <a:cs typeface="Avenir Next Condensed" charset="0"/>
              </a:rPr>
              <a:t>mind</a:t>
            </a:r>
            <a:r>
              <a:rPr lang="en-US" sz="3200" dirty="0">
                <a:solidFill>
                  <a:schemeClr val="bg2">
                    <a:lumMod val="50000"/>
                  </a:schemeClr>
                </a:solidFill>
                <a:latin typeface="Avenir Next Condensed" charset="0"/>
                <a:ea typeface="Avenir Next Condensed" charset="0"/>
                <a:cs typeface="Avenir Next Condensed" charset="0"/>
              </a:rPr>
              <a:t> are often used interchangeably.</a:t>
            </a:r>
            <a:endParaRPr lang="en-US" sz="3200" dirty="0">
              <a:latin typeface="Avenir Next Condensed" charset="0"/>
              <a:ea typeface="Avenir Next Condensed" charset="0"/>
              <a:cs typeface="Avenir Next Condensed" charset="0"/>
            </a:endParaRPr>
          </a:p>
        </p:txBody>
      </p:sp>
    </p:spTree>
    <p:extLst>
      <p:ext uri="{BB962C8B-B14F-4D97-AF65-F5344CB8AC3E}">
        <p14:creationId xmlns:p14="http://schemas.microsoft.com/office/powerpoint/2010/main" val="2246999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04274"/>
            <a:ext cx="7886700" cy="1325563"/>
          </a:xfrm>
        </p:spPr>
        <p:txBody>
          <a:bodyPr>
            <a:noAutofit/>
          </a:bodyPr>
          <a:lstStyle/>
          <a:p>
            <a:pPr algn="ctr"/>
            <a:r>
              <a:rPr lang="en-US" sz="4800" b="1" dirty="0">
                <a:latin typeface="Avenir Next Condensed" charset="0"/>
                <a:ea typeface="Avenir Next Condensed" charset="0"/>
                <a:cs typeface="Avenir Next Condensed" charset="0"/>
              </a:rPr>
              <a:t>Matthew 22:36-38</a:t>
            </a:r>
            <a:endParaRPr lang="en-US" sz="4800" dirty="0">
              <a:latin typeface="Avenir Next Condensed" charset="0"/>
              <a:ea typeface="Avenir Next Condensed" charset="0"/>
              <a:cs typeface="Avenir Next Condensed" charset="0"/>
            </a:endParaRPr>
          </a:p>
        </p:txBody>
      </p:sp>
      <p:sp>
        <p:nvSpPr>
          <p:cNvPr id="3" name="Content Placeholder 2"/>
          <p:cNvSpPr>
            <a:spLocks noGrp="1"/>
          </p:cNvSpPr>
          <p:nvPr>
            <p:ph idx="1"/>
          </p:nvPr>
        </p:nvSpPr>
        <p:spPr>
          <a:xfrm>
            <a:off x="1384663" y="2183424"/>
            <a:ext cx="6531427" cy="4674576"/>
          </a:xfrm>
        </p:spPr>
        <p:txBody>
          <a:bodyPr>
            <a:normAutofit/>
          </a:bodyPr>
          <a:lstStyle/>
          <a:p>
            <a:pPr>
              <a:spcBef>
                <a:spcPts val="0"/>
              </a:spcBef>
            </a:pPr>
            <a:r>
              <a:rPr lang="en-US" sz="3200" dirty="0">
                <a:solidFill>
                  <a:schemeClr val="bg1">
                    <a:lumMod val="50000"/>
                  </a:schemeClr>
                </a:solidFill>
                <a:latin typeface="Avenir Next Condensed" panose="020B0506020202020204" pitchFamily="34" charset="0"/>
              </a:rPr>
              <a:t>“’Teacher, which is the greatest commandment in the Law?’ </a:t>
            </a:r>
            <a:r>
              <a:rPr lang="en-US" sz="3200" baseline="30000" dirty="0">
                <a:solidFill>
                  <a:schemeClr val="bg1">
                    <a:lumMod val="50000"/>
                  </a:schemeClr>
                </a:solidFill>
                <a:latin typeface="Avenir Next Condensed" panose="020B0506020202020204" pitchFamily="34" charset="0"/>
              </a:rPr>
              <a:t> </a:t>
            </a:r>
            <a:r>
              <a:rPr lang="en-US" sz="3200" dirty="0">
                <a:solidFill>
                  <a:schemeClr val="bg1">
                    <a:lumMod val="50000"/>
                  </a:schemeClr>
                </a:solidFill>
                <a:latin typeface="Avenir Next Condensed" panose="020B0506020202020204" pitchFamily="34" charset="0"/>
              </a:rPr>
              <a:t>Jesus replied: ‘Love the Lord your God with all your heart and with all your soul and with all your mind.</a:t>
            </a:r>
            <a:r>
              <a:rPr lang="en-US" sz="3200" baseline="30000" dirty="0">
                <a:solidFill>
                  <a:schemeClr val="bg1">
                    <a:lumMod val="50000"/>
                  </a:schemeClr>
                </a:solidFill>
                <a:latin typeface="Avenir Next Condensed" panose="020B0506020202020204" pitchFamily="34" charset="0"/>
              </a:rPr>
              <a:t> </a:t>
            </a:r>
            <a:r>
              <a:rPr lang="en-US" sz="3200" dirty="0">
                <a:solidFill>
                  <a:schemeClr val="bg1">
                    <a:lumMod val="50000"/>
                  </a:schemeClr>
                </a:solidFill>
                <a:latin typeface="Avenir Next Condensed" panose="020B0506020202020204" pitchFamily="34" charset="0"/>
              </a:rPr>
              <a:t>This is the first and greatest commandment.’”	 </a:t>
            </a:r>
            <a:endParaRPr lang="en-US" sz="3200" dirty="0">
              <a:solidFill>
                <a:schemeClr val="bg1">
                  <a:lumMod val="50000"/>
                </a:schemeClr>
              </a:solidFill>
              <a:latin typeface="Avenir Next Condensed" panose="020B0506020202020204" pitchFamily="34" charset="0"/>
              <a:ea typeface="Avenir Next Condensed" charset="0"/>
              <a:cs typeface="Avenir Next Condensed" charset="0"/>
            </a:endParaRPr>
          </a:p>
        </p:txBody>
      </p:sp>
    </p:spTree>
    <p:extLst>
      <p:ext uri="{BB962C8B-B14F-4D97-AF65-F5344CB8AC3E}">
        <p14:creationId xmlns:p14="http://schemas.microsoft.com/office/powerpoint/2010/main" val="6565741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ECTIONID" val="QUq8QELArFIgadhH063fpq"/>
</p:tagLst>
</file>

<file path=ppt/tags/tag2.xml><?xml version="1.0" encoding="utf-8"?>
<p:tagLst xmlns:a="http://schemas.openxmlformats.org/drawingml/2006/main" xmlns:r="http://schemas.openxmlformats.org/officeDocument/2006/relationships" xmlns:p="http://schemas.openxmlformats.org/presentationml/2006/main">
  <p:tag name="DVSHAPEID" val="InkrlxYPS4jAzciXk8ToAM"/>
</p:tagLst>
</file>

<file path=ppt/tags/tag3.xml><?xml version="1.0" encoding="utf-8"?>
<p:tagLst xmlns:a="http://schemas.openxmlformats.org/drawingml/2006/main" xmlns:r="http://schemas.openxmlformats.org/officeDocument/2006/relationships" xmlns:p="http://schemas.openxmlformats.org/presentationml/2006/main">
  <p:tag name="DVSHAPEID" val="retnMj4SFfqbVIhVK0Rf83"/>
</p:tagLst>
</file>

<file path=ppt/theme/theme1.xml><?xml version="1.0" encoding="utf-8"?>
<a:theme xmlns:a="http://schemas.openxmlformats.org/drawingml/2006/main" name="Office Theme">
  <a:themeElements>
    <a:clrScheme name="NADST">
      <a:dk1>
        <a:srgbClr val="3E4040"/>
      </a:dk1>
      <a:lt1>
        <a:srgbClr val="FFFFFF"/>
      </a:lt1>
      <a:dk2>
        <a:srgbClr val="616669"/>
      </a:dk2>
      <a:lt2>
        <a:srgbClr val="E7E6E6"/>
      </a:lt2>
      <a:accent1>
        <a:srgbClr val="A09324"/>
      </a:accent1>
      <a:accent2>
        <a:srgbClr val="8FBFC6"/>
      </a:accent2>
      <a:accent3>
        <a:srgbClr val="989898"/>
      </a:accent3>
      <a:accent4>
        <a:srgbClr val="7EB3E1"/>
      </a:accent4>
      <a:accent5>
        <a:srgbClr val="D2E3DF"/>
      </a:accent5>
      <a:accent6>
        <a:srgbClr val="7D784D"/>
      </a:accent6>
      <a:hlink>
        <a:srgbClr val="4B5763"/>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416</TotalTime>
  <Words>742</Words>
  <Application>Microsoft Macintosh PowerPoint</Application>
  <PresentationFormat>On-screen Show (4:3)</PresentationFormat>
  <Paragraphs>79</Paragraphs>
  <Slides>21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Avenir Next Condensed</vt:lpstr>
      <vt:lpstr>Calibri</vt:lpstr>
      <vt:lpstr>Myriad Pro bold condensed</vt:lpstr>
      <vt:lpstr>Myriad Pro Light</vt:lpstr>
      <vt:lpstr>Myriad Pro Regular</vt:lpstr>
      <vt:lpstr>Noto Sans</vt:lpstr>
      <vt:lpstr>Wingdings</vt:lpstr>
      <vt:lpstr>Office Theme</vt:lpstr>
      <vt:lpstr>A Heart for Christ</vt:lpstr>
      <vt:lpstr>One of the Most Important Organs: The Heart</vt:lpstr>
      <vt:lpstr>Dr. Neal Barnard</vt:lpstr>
      <vt:lpstr>An Important Organ</vt:lpstr>
      <vt:lpstr>Maintain A Healthy Heart (Physical)</vt:lpstr>
      <vt:lpstr>Maintain A Healthy Heart (Spiritual)</vt:lpstr>
      <vt:lpstr>What is Stewardship?</vt:lpstr>
      <vt:lpstr>What is Stewardship?</vt:lpstr>
      <vt:lpstr>Matthew 22:36-38</vt:lpstr>
      <vt:lpstr>Symptoms of Spiritual Heart Disease </vt:lpstr>
      <vt:lpstr>Symptoms of a Healthy Heart (Christ is Center)</vt:lpstr>
      <vt:lpstr>Christ In The Heart</vt:lpstr>
      <vt:lpstr>Christ In The Heart</vt:lpstr>
      <vt:lpstr>PURPOSE</vt:lpstr>
      <vt:lpstr>PASSION</vt:lpstr>
      <vt:lpstr>PURITY</vt:lpstr>
      <vt:lpstr>Where Is Your Heart?</vt:lpstr>
      <vt:lpstr>Paul’s Prayer for Spiritual Growth</vt:lpstr>
      <vt:lpstr>Paul’s Prayer for Spiritual Growth</vt:lpstr>
      <vt:lpstr>Jesus is Knocking</vt:lpstr>
      <vt:lpstr>The Savior Is Waiting </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Clayton Kinney</dc:creator>
  <cp:lastModifiedBy>Microsoft Office User</cp:lastModifiedBy>
  <cp:revision>29</cp:revision>
  <cp:lastPrinted>2018-03-29T13:13:35Z</cp:lastPrinted>
  <dcterms:created xsi:type="dcterms:W3CDTF">2017-01-04T02:32:36Z</dcterms:created>
  <dcterms:modified xsi:type="dcterms:W3CDTF">2018-04-02T21:08:01Z</dcterms:modified>
</cp:coreProperties>
</file>