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5"/>
  </p:notesMasterIdLst>
  <p:sldIdLst>
    <p:sldId id="260" r:id="rId2"/>
    <p:sldId id="286" r:id="rId3"/>
    <p:sldId id="288" r:id="rId4"/>
    <p:sldId id="261" r:id="rId5"/>
    <p:sldId id="262" r:id="rId6"/>
    <p:sldId id="295" r:id="rId7"/>
    <p:sldId id="264" r:id="rId8"/>
    <p:sldId id="266" r:id="rId9"/>
    <p:sldId id="267" r:id="rId10"/>
    <p:sldId id="269" r:id="rId11"/>
    <p:sldId id="296" r:id="rId12"/>
    <p:sldId id="272" r:id="rId13"/>
    <p:sldId id="273" r:id="rId14"/>
    <p:sldId id="274" r:id="rId15"/>
    <p:sldId id="297" r:id="rId16"/>
    <p:sldId id="290" r:id="rId17"/>
    <p:sldId id="289" r:id="rId18"/>
    <p:sldId id="292" r:id="rId19"/>
    <p:sldId id="279" r:id="rId20"/>
    <p:sldId id="278" r:id="rId21"/>
    <p:sldId id="284" r:id="rId22"/>
    <p:sldId id="285" r:id="rId23"/>
    <p:sldId id="294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20"/>
    <p:restoredTop sz="94689"/>
  </p:normalViewPr>
  <p:slideViewPr>
    <p:cSldViewPr snapToGrid="0" snapToObjects="1">
      <p:cViewPr varScale="1">
        <p:scale>
          <a:sx n="88" d="100"/>
          <a:sy n="88" d="100"/>
        </p:scale>
        <p:origin x="176" y="4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600855-A8CA-9C46-9416-A484CB89CEAE}" type="datetimeFigureOut">
              <a:rPr lang="en-US" smtClean="0"/>
              <a:t>3/27/18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18F921-D05D-3747-B97E-1971E155E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815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27DE9-07C8-4533-A71D-A868A7F97A9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616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27DE9-07C8-4533-A71D-A868A7F97A9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9786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27DE9-07C8-4533-A71D-A868A7F97A9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0749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27DE9-07C8-4533-A71D-A868A7F97A9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8572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27DE9-07C8-4533-A71D-A868A7F97A9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2617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27DE9-07C8-4533-A71D-A868A7F97A9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167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27DE9-07C8-4533-A71D-A868A7F97A9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29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27DE9-07C8-4533-A71D-A868A7F97A9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8307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27DE9-07C8-4533-A71D-A868A7F97A9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5077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27DE9-07C8-4533-A71D-A868A7F97A9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8605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27DE9-07C8-4533-A71D-A868A7F97A9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883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27DE9-07C8-4533-A71D-A868A7F97A9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3196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27DE9-07C8-4533-A71D-A868A7F97A9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101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27DE9-07C8-4533-A71D-A868A7F97A9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1578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ANSWER</a:t>
            </a:r>
            <a:r>
              <a:rPr lang="en-US" baseline="0" dirty="0"/>
              <a:t> KEY:	</a:t>
            </a:r>
            <a:br>
              <a:rPr lang="en-US" baseline="0" dirty="0"/>
            </a:br>
            <a:endParaRPr lang="en-US" baseline="0" dirty="0"/>
          </a:p>
          <a:p>
            <a:pPr marL="228600" indent="-228600">
              <a:buAutoNum type="arabicPeriod"/>
            </a:pPr>
            <a:r>
              <a:rPr lang="en-US" baseline="0" dirty="0"/>
              <a:t>False</a:t>
            </a:r>
          </a:p>
          <a:p>
            <a:pPr marL="228600" indent="-228600">
              <a:buAutoNum type="arabicPeriod"/>
            </a:pPr>
            <a:r>
              <a:rPr lang="en-US" baseline="0" dirty="0"/>
              <a:t>False</a:t>
            </a:r>
          </a:p>
          <a:p>
            <a:pPr marL="228600" indent="-228600">
              <a:buAutoNum type="arabicPeriod"/>
            </a:pPr>
            <a:r>
              <a:rPr lang="en-US" baseline="0" dirty="0"/>
              <a:t>True </a:t>
            </a:r>
          </a:p>
          <a:p>
            <a:pPr marL="228600" indent="-228600">
              <a:buAutoNum type="arabicPeriod"/>
            </a:pPr>
            <a:r>
              <a:rPr lang="en-US" baseline="0" dirty="0"/>
              <a:t>True</a:t>
            </a:r>
          </a:p>
          <a:p>
            <a:pPr marL="228600" indent="-228600">
              <a:buAutoNum type="arabicPeriod"/>
            </a:pPr>
            <a:r>
              <a:rPr lang="en-US" baseline="0" dirty="0"/>
              <a:t>False</a:t>
            </a:r>
          </a:p>
          <a:p>
            <a:pPr marL="228600" indent="-228600">
              <a:buAutoNum type="arabicPeriod"/>
            </a:pPr>
            <a:r>
              <a:rPr lang="en-US" baseline="0" dirty="0"/>
              <a:t>False</a:t>
            </a:r>
          </a:p>
          <a:p>
            <a:pPr marL="228600" indent="-228600">
              <a:buAutoNum type="arabicPeriod"/>
            </a:pPr>
            <a:r>
              <a:rPr lang="en-US" baseline="0" dirty="0"/>
              <a:t>True</a:t>
            </a:r>
          </a:p>
          <a:p>
            <a:pPr marL="228600" indent="-228600">
              <a:buAutoNum type="arabicPeriod"/>
            </a:pPr>
            <a:r>
              <a:rPr lang="en-US" baseline="0" dirty="0"/>
              <a:t>False</a:t>
            </a:r>
          </a:p>
          <a:p>
            <a:pPr marL="228600" indent="-228600">
              <a:buAutoNum type="arabicPeriod"/>
            </a:pPr>
            <a:r>
              <a:rPr lang="en-US" baseline="0" dirty="0"/>
              <a:t>True</a:t>
            </a:r>
          </a:p>
          <a:p>
            <a:pPr marL="228600" indent="-228600">
              <a:buAutoNum type="arabicPeriod"/>
            </a:pPr>
            <a:r>
              <a:rPr lang="en-US" baseline="0" dirty="0"/>
              <a:t>False</a:t>
            </a:r>
          </a:p>
          <a:p>
            <a:pPr marL="228600" indent="-228600">
              <a:buAutoNum type="arabicPeriod"/>
            </a:pPr>
            <a:endParaRPr lang="en-US" baseline="0" dirty="0"/>
          </a:p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27DE9-07C8-4533-A71D-A868A7F97A9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07952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ANSWER</a:t>
            </a:r>
            <a:r>
              <a:rPr lang="en-US" baseline="0" dirty="0"/>
              <a:t> KEY:	</a:t>
            </a:r>
            <a:br>
              <a:rPr lang="en-US" baseline="0" dirty="0"/>
            </a:br>
            <a:endParaRPr lang="en-US" baseline="0" dirty="0"/>
          </a:p>
          <a:p>
            <a:pPr marL="228600" indent="-228600">
              <a:buAutoNum type="arabicPeriod"/>
            </a:pPr>
            <a:r>
              <a:rPr lang="en-US" baseline="0" dirty="0"/>
              <a:t>False</a:t>
            </a:r>
          </a:p>
          <a:p>
            <a:pPr marL="228600" indent="-228600">
              <a:buAutoNum type="arabicPeriod"/>
            </a:pPr>
            <a:r>
              <a:rPr lang="en-US" baseline="0" dirty="0"/>
              <a:t>False</a:t>
            </a:r>
          </a:p>
          <a:p>
            <a:pPr marL="228600" indent="-228600">
              <a:buAutoNum type="arabicPeriod"/>
            </a:pPr>
            <a:r>
              <a:rPr lang="en-US" baseline="0" dirty="0"/>
              <a:t>True </a:t>
            </a:r>
          </a:p>
          <a:p>
            <a:pPr marL="228600" indent="-228600">
              <a:buAutoNum type="arabicPeriod"/>
            </a:pPr>
            <a:r>
              <a:rPr lang="en-US" baseline="0" dirty="0"/>
              <a:t>True</a:t>
            </a:r>
          </a:p>
          <a:p>
            <a:pPr marL="228600" indent="-228600">
              <a:buAutoNum type="arabicPeriod"/>
            </a:pPr>
            <a:r>
              <a:rPr lang="en-US" baseline="0" dirty="0"/>
              <a:t>False</a:t>
            </a:r>
          </a:p>
          <a:p>
            <a:pPr marL="228600" indent="-228600">
              <a:buAutoNum type="arabicPeriod"/>
            </a:pPr>
            <a:r>
              <a:rPr lang="en-US" baseline="0" dirty="0"/>
              <a:t>False</a:t>
            </a:r>
          </a:p>
          <a:p>
            <a:pPr marL="228600" indent="-228600">
              <a:buAutoNum type="arabicPeriod"/>
            </a:pPr>
            <a:r>
              <a:rPr lang="en-US" baseline="0" dirty="0"/>
              <a:t>True</a:t>
            </a:r>
          </a:p>
          <a:p>
            <a:pPr marL="228600" indent="-228600">
              <a:buAutoNum type="arabicPeriod"/>
            </a:pPr>
            <a:r>
              <a:rPr lang="en-US" baseline="0" dirty="0"/>
              <a:t>False</a:t>
            </a:r>
          </a:p>
          <a:p>
            <a:pPr marL="228600" indent="-228600">
              <a:buAutoNum type="arabicPeriod"/>
            </a:pPr>
            <a:r>
              <a:rPr lang="en-US" baseline="0" dirty="0"/>
              <a:t>True</a:t>
            </a:r>
          </a:p>
          <a:p>
            <a:pPr marL="228600" indent="-228600">
              <a:buAutoNum type="arabicPeriod"/>
            </a:pPr>
            <a:r>
              <a:rPr lang="en-US" baseline="0" dirty="0"/>
              <a:t>False</a:t>
            </a:r>
          </a:p>
          <a:p>
            <a:pPr marL="228600" indent="-228600">
              <a:buAutoNum type="arabicPeriod"/>
            </a:pPr>
            <a:endParaRPr lang="en-US" baseline="0" dirty="0"/>
          </a:p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27DE9-07C8-4533-A71D-A868A7F97A9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4315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27DE9-07C8-4533-A71D-A868A7F97A9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0405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27DE9-07C8-4533-A71D-A868A7F97A9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4009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27DE9-07C8-4533-A71D-A868A7F97A9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5440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27DE9-07C8-4533-A71D-A868A7F97A9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5154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27DE9-07C8-4533-A71D-A868A7F97A9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0256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27DE9-07C8-4533-A71D-A868A7F97A9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6892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27DE9-07C8-4533-A71D-A868A7F97A9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280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FontTx/>
              <a:buNone/>
              <a:defRPr sz="2600" baseline="0"/>
            </a:lvl1pPr>
            <a:lvl2pPr>
              <a:spcBef>
                <a:spcPts val="1100"/>
              </a:spcBef>
              <a:defRPr sz="2000" baseline="0">
                <a:latin typeface="Myriad Pro Light" charset="0"/>
              </a:defRPr>
            </a:lvl2pPr>
            <a:lvl3pPr>
              <a:spcBef>
                <a:spcPts val="1100"/>
              </a:spcBef>
              <a:defRPr sz="1800" baseline="0">
                <a:latin typeface="Myriad Pro Light" charset="0"/>
              </a:defRPr>
            </a:lvl3pPr>
            <a:lvl4pPr>
              <a:spcBef>
                <a:spcPts val="1100"/>
              </a:spcBef>
              <a:defRPr sz="1600" baseline="0">
                <a:latin typeface="Myriad Pro Light" charset="0"/>
              </a:defRPr>
            </a:lvl4pPr>
            <a:lvl5pPr>
              <a:spcBef>
                <a:spcPts val="1100"/>
              </a:spcBef>
              <a:defRPr sz="1400" baseline="0">
                <a:latin typeface="Myriad Pro Light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4292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Myriad Pro Regular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624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 baseline="0">
          <a:solidFill>
            <a:schemeClr val="bg1"/>
          </a:solidFill>
          <a:latin typeface="Myriad Pro bold condensed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Tx/>
        <a:buNone/>
        <a:defRPr sz="2800" b="0" i="0" kern="1200">
          <a:solidFill>
            <a:schemeClr val="tx1"/>
          </a:solidFill>
          <a:latin typeface="Myriad Pro Regular" charset="0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charset="2"/>
        <a:buChar char="§"/>
        <a:defRPr sz="2400" b="0" i="0" kern="1200" baseline="0">
          <a:solidFill>
            <a:schemeClr val="tx1"/>
          </a:solidFill>
          <a:latin typeface="Myriad Pro Light" charset="0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charset="2"/>
        <a:buChar char="§"/>
        <a:defRPr sz="2000" b="0" i="0" kern="1200" baseline="0">
          <a:solidFill>
            <a:schemeClr val="tx1"/>
          </a:solidFill>
          <a:latin typeface="Myriad Pro Light" charset="0"/>
          <a:ea typeface="+mn-ea"/>
          <a:cs typeface="+mn-cs"/>
        </a:defRPr>
      </a:lvl3pPr>
      <a:lvl4pPr marL="105156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charset="2"/>
        <a:buChar char="§"/>
        <a:defRPr sz="1800" b="0" i="0" kern="1200" baseline="0">
          <a:solidFill>
            <a:schemeClr val="tx1"/>
          </a:solidFill>
          <a:latin typeface="Myriad Pro Light" charset="0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charset="2"/>
        <a:buChar char="§"/>
        <a:defRPr sz="1800" b="0" i="0" kern="1200" baseline="0">
          <a:solidFill>
            <a:schemeClr val="tx1"/>
          </a:solidFill>
          <a:latin typeface="Myriad Pro Light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rriam-webster.com/dictionary/stewardship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itle 1"/>
          <p:cNvSpPr>
            <a:spLocks noGrp="1"/>
          </p:cNvSpPr>
          <p:nvPr>
            <p:ph type="ctrTitle"/>
          </p:nvPr>
        </p:nvSpPr>
        <p:spPr>
          <a:xfrm>
            <a:off x="512064" y="1117410"/>
            <a:ext cx="4060254" cy="1808163"/>
          </a:xfrm>
        </p:spPr>
        <p:txBody>
          <a:bodyPr/>
          <a:lstStyle/>
          <a:p>
            <a:pPr algn="l"/>
            <a:r>
              <a:rPr lang="en-US" altLang="en-US" sz="5400" b="1" dirty="0">
                <a:solidFill>
                  <a:srgbClr val="60821E"/>
                </a:solidFill>
                <a:latin typeface="Avenir Next Condensed" charset="0"/>
                <a:ea typeface="Avenir Next Condensed" charset="0"/>
                <a:cs typeface="Avenir Next Condensed" charset="0"/>
              </a:rPr>
              <a:t>Whose Is It, Anyway?</a:t>
            </a:r>
          </a:p>
        </p:txBody>
      </p:sp>
      <p:sp>
        <p:nvSpPr>
          <p:cNvPr id="2052" name="Subtitle 2"/>
          <p:cNvSpPr>
            <a:spLocks noGrp="1"/>
          </p:cNvSpPr>
          <p:nvPr>
            <p:ph type="subTitle" idx="1"/>
          </p:nvPr>
        </p:nvSpPr>
        <p:spPr>
          <a:xfrm>
            <a:off x="6131115" y="5396294"/>
            <a:ext cx="2683701" cy="1022794"/>
          </a:xfrm>
        </p:spPr>
        <p:txBody>
          <a:bodyPr/>
          <a:lstStyle/>
          <a:p>
            <a:r>
              <a:rPr lang="en-US" altLang="en-US" sz="3200" b="1" dirty="0">
                <a:solidFill>
                  <a:srgbClr val="60821E"/>
                </a:solidFill>
                <a:latin typeface="Avenir Next Condensed" charset="0"/>
                <a:ea typeface="Avenir Next Condensed" charset="0"/>
                <a:cs typeface="Avenir Next Condensed" charset="0"/>
              </a:rPr>
              <a:t>Tracy B. John</a:t>
            </a:r>
          </a:p>
        </p:txBody>
      </p:sp>
    </p:spTree>
    <p:extLst>
      <p:ext uri="{BB962C8B-B14F-4D97-AF65-F5344CB8AC3E}">
        <p14:creationId xmlns:p14="http://schemas.microsoft.com/office/powerpoint/2010/main" val="26237998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1225296" y="2141033"/>
            <a:ext cx="6750304" cy="4035929"/>
          </a:xfrm>
        </p:spPr>
        <p:txBody>
          <a:bodyPr/>
          <a:lstStyle/>
          <a:p>
            <a:pPr algn="ctr"/>
            <a:r>
              <a:rPr lang="en-GB" sz="3600" dirty="0">
                <a:latin typeface="Avenir Next Condensed" charset="0"/>
                <a:ea typeface="Avenir Next Condensed" charset="0"/>
                <a:cs typeface="Avenir Next Condensed" charset="0"/>
              </a:rPr>
              <a:t>“To have is to owe, not to own,” (Unknown).</a:t>
            </a:r>
            <a:endParaRPr lang="en-US" altLang="en-US" sz="3600" i="1" dirty="0">
              <a:latin typeface="Avenir Next Condensed" charset="0"/>
              <a:ea typeface="Avenir Next Condensed" charset="0"/>
              <a:cs typeface="Avenir Next Condense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1408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438" y="622300"/>
            <a:ext cx="8313737" cy="623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z="4800" b="1" dirty="0">
                <a:latin typeface="Avenir Next Condensed" charset="0"/>
                <a:ea typeface="Avenir Next Condensed" charset="0"/>
                <a:cs typeface="Avenir Next Condensed" charset="0"/>
              </a:rPr>
              <a:t>Employer/Employee</a:t>
            </a:r>
          </a:p>
        </p:txBody>
      </p:sp>
      <p:sp>
        <p:nvSpPr>
          <p:cNvPr id="4100" name="Content Placeholder 2"/>
          <p:cNvSpPr>
            <a:spLocks noGrp="1"/>
          </p:cNvSpPr>
          <p:nvPr>
            <p:ph idx="1"/>
          </p:nvPr>
        </p:nvSpPr>
        <p:spPr>
          <a:xfrm>
            <a:off x="1034716" y="1564481"/>
            <a:ext cx="6398470" cy="4351338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Avenir Next Condensed" charset="0"/>
                <a:ea typeface="Avenir Next Condensed" charset="0"/>
                <a:cs typeface="Avenir Next Condensed" charset="0"/>
              </a:rPr>
              <a:t>Computer belongs </a:t>
            </a:r>
            <a:br>
              <a:rPr lang="en-US" sz="2800" dirty="0">
                <a:solidFill>
                  <a:schemeClr val="bg2">
                    <a:lumMod val="25000"/>
                  </a:schemeClr>
                </a:solidFill>
                <a:latin typeface="Avenir Next Condensed" charset="0"/>
                <a:ea typeface="Avenir Next Condensed" charset="0"/>
                <a:cs typeface="Avenir Next Condensed" charset="0"/>
              </a:rPr>
            </a:b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Avenir Next Condensed" charset="0"/>
                <a:ea typeface="Avenir Next Condensed" charset="0"/>
                <a:cs typeface="Avenir Next Condensed" charset="0"/>
              </a:rPr>
              <a:t>to the employer.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Avenir Next Condensed" charset="0"/>
                <a:ea typeface="Avenir Next Condensed" charset="0"/>
                <a:cs typeface="Avenir Next Condensed" charset="0"/>
              </a:rPr>
              <a:t>Information  belongs </a:t>
            </a:r>
            <a:br>
              <a:rPr lang="en-US" sz="2800" dirty="0">
                <a:solidFill>
                  <a:schemeClr val="bg2">
                    <a:lumMod val="25000"/>
                  </a:schemeClr>
                </a:solidFill>
                <a:latin typeface="Avenir Next Condensed" charset="0"/>
                <a:ea typeface="Avenir Next Condensed" charset="0"/>
                <a:cs typeface="Avenir Next Condensed" charset="0"/>
              </a:rPr>
            </a:b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Avenir Next Condensed" charset="0"/>
                <a:ea typeface="Avenir Next Condensed" charset="0"/>
                <a:cs typeface="Avenir Next Condensed" charset="0"/>
              </a:rPr>
              <a:t>to the employer.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Avenir Next Condensed" charset="0"/>
                <a:ea typeface="Avenir Next Condensed" charset="0"/>
                <a:cs typeface="Avenir Next Condensed" charset="0"/>
              </a:rPr>
              <a:t>Printer belongs </a:t>
            </a:r>
            <a:br>
              <a:rPr lang="en-US" sz="2800" dirty="0">
                <a:solidFill>
                  <a:schemeClr val="bg2">
                    <a:lumMod val="25000"/>
                  </a:schemeClr>
                </a:solidFill>
                <a:latin typeface="Avenir Next Condensed" charset="0"/>
                <a:ea typeface="Avenir Next Condensed" charset="0"/>
                <a:cs typeface="Avenir Next Condensed" charset="0"/>
              </a:rPr>
            </a:b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Avenir Next Condensed" charset="0"/>
                <a:ea typeface="Avenir Next Condensed" charset="0"/>
                <a:cs typeface="Avenir Next Condensed" charset="0"/>
              </a:rPr>
              <a:t>to the employer.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Avenir Next Condensed" charset="0"/>
                <a:ea typeface="Avenir Next Condensed" charset="0"/>
                <a:cs typeface="Avenir Next Condensed" charset="0"/>
              </a:rPr>
              <a:t>Paper belongs </a:t>
            </a:r>
            <a:br>
              <a:rPr lang="en-US" sz="2800" dirty="0">
                <a:solidFill>
                  <a:schemeClr val="bg2">
                    <a:lumMod val="25000"/>
                  </a:schemeClr>
                </a:solidFill>
                <a:latin typeface="Avenir Next Condensed" charset="0"/>
                <a:ea typeface="Avenir Next Condensed" charset="0"/>
                <a:cs typeface="Avenir Next Condensed" charset="0"/>
              </a:rPr>
            </a:b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Avenir Next Condensed" charset="0"/>
                <a:ea typeface="Avenir Next Condensed" charset="0"/>
                <a:cs typeface="Avenir Next Condensed" charset="0"/>
              </a:rPr>
              <a:t>to the employer.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Avenir Next Condensed" charset="0"/>
                <a:ea typeface="Avenir Next Condensed" charset="0"/>
                <a:cs typeface="Avenir Next Condensed" charset="0"/>
              </a:rPr>
              <a:t>The report belongs </a:t>
            </a:r>
            <a:br>
              <a:rPr lang="en-US" sz="2800" dirty="0">
                <a:solidFill>
                  <a:schemeClr val="bg2">
                    <a:lumMod val="25000"/>
                  </a:schemeClr>
                </a:solidFill>
                <a:latin typeface="Avenir Next Condensed" charset="0"/>
                <a:ea typeface="Avenir Next Condensed" charset="0"/>
                <a:cs typeface="Avenir Next Condensed" charset="0"/>
              </a:rPr>
            </a:b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Avenir Next Condensed" charset="0"/>
                <a:ea typeface="Avenir Next Condensed" charset="0"/>
                <a:cs typeface="Avenir Next Condensed" charset="0"/>
              </a:rPr>
              <a:t>to the employer.</a:t>
            </a:r>
          </a:p>
        </p:txBody>
      </p:sp>
    </p:spTree>
    <p:extLst>
      <p:ext uri="{BB962C8B-B14F-4D97-AF65-F5344CB8AC3E}">
        <p14:creationId xmlns:p14="http://schemas.microsoft.com/office/powerpoint/2010/main" val="42739468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1261872" y="2063369"/>
            <a:ext cx="6583680" cy="3989959"/>
          </a:xfrm>
        </p:spPr>
        <p:txBody>
          <a:bodyPr/>
          <a:lstStyle/>
          <a:p>
            <a:r>
              <a:rPr lang="en-GB" sz="3200" dirty="0">
                <a:latin typeface="Avenir Next Condensed" charset="0"/>
                <a:ea typeface="Avenir Next Condensed" charset="0"/>
                <a:cs typeface="Avenir Next Condensed" charset="0"/>
              </a:rPr>
              <a:t>“For we brought </a:t>
            </a:r>
            <a:r>
              <a:rPr lang="en-GB" sz="3200" b="1" dirty="0">
                <a:latin typeface="Avenir Next Condensed" charset="0"/>
                <a:ea typeface="Avenir Next Condensed" charset="0"/>
                <a:cs typeface="Avenir Next Condensed" charset="0"/>
              </a:rPr>
              <a:t>nothing</a:t>
            </a:r>
            <a:r>
              <a:rPr lang="en-GB" sz="3200" dirty="0">
                <a:latin typeface="Avenir Next Condensed" charset="0"/>
                <a:ea typeface="Avenir Next Condensed" charset="0"/>
                <a:cs typeface="Avenir Next Condensed" charset="0"/>
              </a:rPr>
              <a:t> into this world, and it is </a:t>
            </a:r>
            <a:r>
              <a:rPr lang="en-GB" sz="3200" b="1" dirty="0">
                <a:latin typeface="Avenir Next Condensed" charset="0"/>
                <a:ea typeface="Avenir Next Condensed" charset="0"/>
                <a:cs typeface="Avenir Next Condensed" charset="0"/>
              </a:rPr>
              <a:t>certain</a:t>
            </a:r>
            <a:r>
              <a:rPr lang="en-GB" sz="3200" dirty="0">
                <a:latin typeface="Avenir Next Condensed" charset="0"/>
                <a:ea typeface="Avenir Next Condensed" charset="0"/>
                <a:cs typeface="Avenir Next Condensed" charset="0"/>
              </a:rPr>
              <a:t> we can carry nothing out,” (1 Timothy 6:7, NKJV).</a:t>
            </a:r>
            <a:endParaRPr lang="en-US" sz="3200" dirty="0">
              <a:latin typeface="Avenir Next Condensed" charset="0"/>
              <a:ea typeface="Avenir Next Condensed" charset="0"/>
              <a:cs typeface="Avenir Next Condensed" charset="0"/>
            </a:endParaRP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/>
          <a:lstStyle/>
          <a:p>
            <a:pPr algn="ctr"/>
            <a:r>
              <a:rPr lang="en-US" altLang="en-US" sz="4800" b="1" dirty="0">
                <a:latin typeface="Avenir Next Condensed" charset="0"/>
                <a:ea typeface="Avenir Next Condensed" charset="0"/>
                <a:cs typeface="Avenir Next Condensed" charset="0"/>
              </a:rPr>
              <a:t>Man Owns Nothing</a:t>
            </a:r>
            <a:endParaRPr lang="en-US" altLang="en-US" sz="4800" b="1" dirty="0">
              <a:solidFill>
                <a:schemeClr val="bg2"/>
              </a:solidFill>
              <a:latin typeface="Avenir Next Condensed" charset="0"/>
              <a:ea typeface="Avenir Next Condensed" charset="0"/>
              <a:cs typeface="Avenir Next Condense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95094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0" y="628650"/>
            <a:ext cx="5894388" cy="634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822960" y="365125"/>
            <a:ext cx="7692390" cy="1325563"/>
          </a:xfrm>
        </p:spPr>
        <p:txBody>
          <a:bodyPr/>
          <a:lstStyle/>
          <a:p>
            <a:pPr algn="ctr"/>
            <a:r>
              <a:rPr lang="en-US" altLang="en-US" sz="4800" b="1" dirty="0">
                <a:latin typeface="Avenir Next Condensed" charset="0"/>
                <a:ea typeface="Avenir Next Condensed" charset="0"/>
                <a:cs typeface="Avenir Next Condensed" charset="0"/>
              </a:rPr>
              <a:t>God Gives Resources</a:t>
            </a:r>
          </a:p>
        </p:txBody>
      </p:sp>
      <p:sp>
        <p:nvSpPr>
          <p:cNvPr id="3076" name="Content Placeholder 2"/>
          <p:cNvSpPr>
            <a:spLocks noGrp="1"/>
          </p:cNvSpPr>
          <p:nvPr>
            <p:ph idx="1"/>
          </p:nvPr>
        </p:nvSpPr>
        <p:spPr>
          <a:xfrm>
            <a:off x="822960" y="1557338"/>
            <a:ext cx="4745990" cy="4342017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GB" sz="3200" dirty="0">
                <a:latin typeface="Avenir Next Condensed" charset="0"/>
                <a:ea typeface="Avenir Next Condensed" charset="0"/>
                <a:cs typeface="Avenir Next Condensed" charset="0"/>
              </a:rPr>
              <a:t>With the exception of </a:t>
            </a:r>
            <a:r>
              <a:rPr lang="en-GB" sz="3200" b="1" dirty="0">
                <a:latin typeface="Avenir Next Condensed" charset="0"/>
                <a:ea typeface="Avenir Next Condensed" charset="0"/>
                <a:cs typeface="Avenir Next Condensed" charset="0"/>
              </a:rPr>
              <a:t>time</a:t>
            </a:r>
            <a:r>
              <a:rPr lang="en-GB" sz="3200" dirty="0">
                <a:latin typeface="Avenir Next Condensed" charset="0"/>
                <a:ea typeface="Avenir Next Condensed" charset="0"/>
                <a:cs typeface="Avenir Next Condensed" charset="0"/>
              </a:rPr>
              <a:t>, God gives resources to every person in different proportions:</a:t>
            </a:r>
          </a:p>
          <a:p>
            <a:pPr>
              <a:spcBef>
                <a:spcPts val="0"/>
              </a:spcBef>
            </a:pPr>
            <a:endParaRPr lang="en-GB" sz="3200" dirty="0"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pPr marL="457200" indent="-457200">
              <a:spcBef>
                <a:spcPts val="0"/>
              </a:spcBef>
              <a:buFont typeface="Arial" charset="0"/>
              <a:buChar char="•"/>
            </a:pPr>
            <a:r>
              <a:rPr lang="en-GB" sz="3200" dirty="0">
                <a:latin typeface="Avenir Next Condensed" charset="0"/>
                <a:ea typeface="Avenir Next Condensed" charset="0"/>
                <a:cs typeface="Avenir Next Condensed" charset="0"/>
              </a:rPr>
              <a:t>Time</a:t>
            </a:r>
          </a:p>
          <a:p>
            <a:pPr marL="457200" indent="-457200">
              <a:spcBef>
                <a:spcPts val="0"/>
              </a:spcBef>
              <a:buFont typeface="Arial" charset="0"/>
              <a:buChar char="•"/>
            </a:pPr>
            <a:r>
              <a:rPr lang="en-GB" sz="3200" dirty="0">
                <a:latin typeface="Avenir Next Condensed" charset="0"/>
                <a:ea typeface="Avenir Next Condensed" charset="0"/>
                <a:cs typeface="Avenir Next Condensed" charset="0"/>
              </a:rPr>
              <a:t>Talent</a:t>
            </a:r>
          </a:p>
          <a:p>
            <a:pPr marL="457200" indent="-457200">
              <a:spcBef>
                <a:spcPts val="0"/>
              </a:spcBef>
              <a:buFont typeface="Arial" charset="0"/>
              <a:buChar char="•"/>
            </a:pPr>
            <a:r>
              <a:rPr lang="en-GB" sz="3200" dirty="0">
                <a:latin typeface="Avenir Next Condensed" charset="0"/>
                <a:ea typeface="Avenir Next Condensed" charset="0"/>
                <a:cs typeface="Avenir Next Condensed" charset="0"/>
              </a:rPr>
              <a:t>Treasure</a:t>
            </a:r>
          </a:p>
          <a:p>
            <a:pPr marL="457200" indent="-457200">
              <a:spcBef>
                <a:spcPts val="0"/>
              </a:spcBef>
              <a:buFont typeface="Arial" charset="0"/>
              <a:buChar char="•"/>
            </a:pPr>
            <a:r>
              <a:rPr lang="en-GB" sz="3200" dirty="0">
                <a:latin typeface="Avenir Next Condensed" charset="0"/>
                <a:ea typeface="Avenir Next Condensed" charset="0"/>
                <a:cs typeface="Avenir Next Condensed" charset="0"/>
              </a:rPr>
              <a:t>Temple</a:t>
            </a:r>
          </a:p>
          <a:p>
            <a:pPr>
              <a:spcBef>
                <a:spcPts val="0"/>
              </a:spcBef>
            </a:pPr>
            <a:endParaRPr lang="en-GB" dirty="0">
              <a:latin typeface="Avenir Next Condensed" charset="0"/>
              <a:ea typeface="Avenir Next Condensed" charset="0"/>
              <a:cs typeface="Avenir Next Condense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58395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b="1" dirty="0">
                <a:latin typeface="Avenir Next Condensed" charset="0"/>
                <a:ea typeface="Avenir Next Condensed" charset="0"/>
                <a:cs typeface="Avenir Next Condensed" charset="0"/>
              </a:rPr>
              <a:t>God is Not Needy</a:t>
            </a:r>
            <a:endParaRPr lang="en-US" altLang="en-US" sz="4800" b="1" dirty="0">
              <a:solidFill>
                <a:schemeClr val="bg2"/>
              </a:solidFill>
              <a:latin typeface="Avenir Next Condensed" charset="0"/>
              <a:ea typeface="Avenir Next Condensed" charset="0"/>
              <a:cs typeface="Avenir Next Condensed" charset="0"/>
            </a:endParaRP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1280160" y="2137859"/>
            <a:ext cx="6583680" cy="4351338"/>
          </a:xfrm>
        </p:spPr>
        <p:txBody>
          <a:bodyPr/>
          <a:lstStyle/>
          <a:p>
            <a:r>
              <a:rPr lang="en-US" sz="3200" dirty="0">
                <a:latin typeface="Avenir Next Condensed" charset="0"/>
                <a:ea typeface="Avenir Next Condensed" charset="0"/>
                <a:cs typeface="Avenir Next Condensed" charset="0"/>
              </a:rPr>
              <a:t>Returning gifts to God is an act of </a:t>
            </a:r>
            <a:r>
              <a:rPr lang="en-US" sz="3200" b="1" dirty="0">
                <a:latin typeface="Avenir Next Condensed" charset="0"/>
                <a:ea typeface="Avenir Next Condensed" charset="0"/>
                <a:cs typeface="Avenir Next Condensed" charset="0"/>
              </a:rPr>
              <a:t>obedience</a:t>
            </a:r>
            <a:r>
              <a:rPr lang="en-US" sz="3200" dirty="0">
                <a:latin typeface="Avenir Next Condensed" charset="0"/>
                <a:ea typeface="Avenir Next Condensed" charset="0"/>
                <a:cs typeface="Avenir Next Condensed" charset="0"/>
              </a:rPr>
              <a:t>.</a:t>
            </a:r>
            <a:endParaRPr lang="en-US" altLang="en-US" dirty="0">
              <a:latin typeface="Avenir Next Condensed" charset="0"/>
              <a:ea typeface="Avenir Next Condensed" charset="0"/>
              <a:cs typeface="Avenir Next Condense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12494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b="1" dirty="0">
                <a:latin typeface="Avenir Next Condensed" charset="0"/>
                <a:ea typeface="Avenir Next Condensed" charset="0"/>
                <a:cs typeface="Avenir Next Condensed" charset="0"/>
              </a:rPr>
              <a:t>We Give Thee But Thine Own</a:t>
            </a:r>
            <a:endParaRPr lang="en-US" altLang="en-US" sz="4800" b="1" dirty="0">
              <a:solidFill>
                <a:schemeClr val="bg2"/>
              </a:solidFill>
              <a:latin typeface="Avenir Next Condensed" charset="0"/>
              <a:ea typeface="Avenir Next Condensed" charset="0"/>
              <a:cs typeface="Avenir Next Condensed" charset="0"/>
            </a:endParaRP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1298448" y="1825625"/>
            <a:ext cx="6583680" cy="4351338"/>
          </a:xfrm>
        </p:spPr>
        <p:txBody>
          <a:bodyPr/>
          <a:lstStyle/>
          <a:p>
            <a:r>
              <a:rPr lang="en-US" sz="3200" dirty="0">
                <a:latin typeface="Avenir Next Condensed" charset="0"/>
                <a:ea typeface="Avenir Next Condensed" charset="0"/>
                <a:cs typeface="Avenir Next Condensed" charset="0"/>
              </a:rPr>
              <a:t>(verse 1)</a:t>
            </a:r>
          </a:p>
          <a:p>
            <a:r>
              <a:rPr lang="en-US" sz="3200" dirty="0">
                <a:latin typeface="Avenir Next Condensed" charset="0"/>
                <a:ea typeface="Avenir Next Condensed" charset="0"/>
                <a:cs typeface="Avenir Next Condensed" charset="0"/>
              </a:rPr>
              <a:t>“We give Thee but Thine own,</a:t>
            </a:r>
          </a:p>
          <a:p>
            <a:r>
              <a:rPr lang="en-US" altLang="en-US" sz="3200" dirty="0">
                <a:latin typeface="Avenir Next Condensed" charset="0"/>
                <a:ea typeface="Avenir Next Condensed" charset="0"/>
                <a:cs typeface="Avenir Next Condensed" charset="0"/>
              </a:rPr>
              <a:t>Whate’er the gift may be;</a:t>
            </a:r>
          </a:p>
          <a:p>
            <a:r>
              <a:rPr lang="en-US" altLang="en-US" sz="3200" dirty="0">
                <a:latin typeface="Avenir Next Condensed" charset="0"/>
                <a:ea typeface="Avenir Next Condensed" charset="0"/>
                <a:cs typeface="Avenir Next Condensed" charset="0"/>
              </a:rPr>
              <a:t>All that we have is Thine alone,</a:t>
            </a:r>
          </a:p>
          <a:p>
            <a:r>
              <a:rPr lang="en-US" altLang="en-US" sz="3200" dirty="0">
                <a:latin typeface="Avenir Next Condensed" charset="0"/>
                <a:ea typeface="Avenir Next Condensed" charset="0"/>
                <a:cs typeface="Avenir Next Condensed" charset="0"/>
              </a:rPr>
              <a:t>A </a:t>
            </a:r>
            <a:r>
              <a:rPr lang="en-US" altLang="en-US" sz="3200" b="1" dirty="0">
                <a:latin typeface="Avenir Next Condensed" charset="0"/>
                <a:ea typeface="Avenir Next Condensed" charset="0"/>
                <a:cs typeface="Avenir Next Condensed" charset="0"/>
              </a:rPr>
              <a:t>trust</a:t>
            </a:r>
            <a:r>
              <a:rPr lang="en-US" altLang="en-US" sz="3200" dirty="0">
                <a:latin typeface="Avenir Next Condensed" charset="0"/>
                <a:ea typeface="Avenir Next Condensed" charset="0"/>
                <a:cs typeface="Avenir Next Condensed" charset="0"/>
              </a:rPr>
              <a:t>, O Lord, from Thee.”</a:t>
            </a:r>
            <a:endParaRPr lang="en-US" altLang="en-US" dirty="0">
              <a:latin typeface="Avenir Next Condensed" charset="0"/>
              <a:ea typeface="Avenir Next Condensed" charset="0"/>
              <a:cs typeface="Avenir Next Condense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32288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b="1" dirty="0">
                <a:latin typeface="Avenir Next Condensed" charset="0"/>
                <a:ea typeface="Avenir Next Condensed" charset="0"/>
                <a:cs typeface="Avenir Next Condensed" charset="0"/>
              </a:rPr>
              <a:t>We Give Thee But Thine Own</a:t>
            </a:r>
            <a:endParaRPr lang="en-US" altLang="en-US" sz="4800" b="1" dirty="0">
              <a:solidFill>
                <a:schemeClr val="bg2"/>
              </a:solidFill>
              <a:latin typeface="Avenir Next Condensed" charset="0"/>
              <a:ea typeface="Avenir Next Condensed" charset="0"/>
              <a:cs typeface="Avenir Next Condensed" charset="0"/>
            </a:endParaRP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1298448" y="1825625"/>
            <a:ext cx="6583680" cy="4351338"/>
          </a:xfrm>
        </p:spPr>
        <p:txBody>
          <a:bodyPr/>
          <a:lstStyle/>
          <a:p>
            <a:r>
              <a:rPr lang="en-US" sz="3200" dirty="0">
                <a:latin typeface="Avenir Next Condensed" charset="0"/>
                <a:ea typeface="Avenir Next Condensed" charset="0"/>
                <a:cs typeface="Avenir Next Condensed" charset="0"/>
              </a:rPr>
              <a:t>(verse 2)</a:t>
            </a:r>
          </a:p>
          <a:p>
            <a:r>
              <a:rPr lang="en-US" sz="3200" dirty="0">
                <a:latin typeface="Avenir Next Condensed" charset="0"/>
                <a:ea typeface="Avenir Next Condensed" charset="0"/>
                <a:cs typeface="Avenir Next Condensed" charset="0"/>
              </a:rPr>
              <a:t>“May we Thy bounties thus</a:t>
            </a:r>
          </a:p>
          <a:p>
            <a:r>
              <a:rPr lang="en-US" altLang="en-US" sz="3200" dirty="0">
                <a:latin typeface="Avenir Next Condensed" charset="0"/>
                <a:ea typeface="Avenir Next Condensed" charset="0"/>
                <a:cs typeface="Avenir Next Condensed" charset="0"/>
              </a:rPr>
              <a:t>As </a:t>
            </a:r>
            <a:r>
              <a:rPr lang="en-US" altLang="en-US" sz="3200" b="1" dirty="0">
                <a:latin typeface="Avenir Next Condensed" charset="0"/>
                <a:ea typeface="Avenir Next Condensed" charset="0"/>
                <a:cs typeface="Avenir Next Condensed" charset="0"/>
              </a:rPr>
              <a:t>stewards</a:t>
            </a:r>
            <a:r>
              <a:rPr lang="en-US" altLang="en-US" sz="3200" dirty="0">
                <a:latin typeface="Avenir Next Condensed" charset="0"/>
                <a:ea typeface="Avenir Next Condensed" charset="0"/>
                <a:cs typeface="Avenir Next Condensed" charset="0"/>
              </a:rPr>
              <a:t> true receive</a:t>
            </a:r>
          </a:p>
          <a:p>
            <a:r>
              <a:rPr lang="en-US" altLang="en-US" sz="3200" dirty="0">
                <a:latin typeface="Avenir Next Condensed" charset="0"/>
                <a:ea typeface="Avenir Next Condensed" charset="0"/>
                <a:cs typeface="Avenir Next Condensed" charset="0"/>
              </a:rPr>
              <a:t>And gladly, as Thou </a:t>
            </a:r>
            <a:r>
              <a:rPr lang="en-US" altLang="en-US" sz="3200" dirty="0" err="1">
                <a:latin typeface="Avenir Next Condensed" charset="0"/>
                <a:ea typeface="Avenir Next Condensed" charset="0"/>
                <a:cs typeface="Avenir Next Condensed" charset="0"/>
              </a:rPr>
              <a:t>blessest</a:t>
            </a:r>
            <a:r>
              <a:rPr lang="en-US" altLang="en-US" sz="3200" dirty="0">
                <a:latin typeface="Avenir Next Condensed" charset="0"/>
                <a:ea typeface="Avenir Next Condensed" charset="0"/>
                <a:cs typeface="Avenir Next Condensed" charset="0"/>
              </a:rPr>
              <a:t> us,</a:t>
            </a:r>
          </a:p>
          <a:p>
            <a:r>
              <a:rPr lang="en-US" altLang="en-US" sz="3200" dirty="0">
                <a:latin typeface="Avenir Next Condensed" charset="0"/>
                <a:ea typeface="Avenir Next Condensed" charset="0"/>
                <a:cs typeface="Avenir Next Condensed" charset="0"/>
              </a:rPr>
              <a:t>To Thee our first-fruits give!”</a:t>
            </a:r>
          </a:p>
          <a:p>
            <a:endParaRPr lang="en-US" altLang="en-US" sz="3200" dirty="0"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r>
              <a:rPr lang="en-US" altLang="en-US" sz="2800" dirty="0">
                <a:latin typeface="Avenir Next Condensed" charset="0"/>
                <a:ea typeface="Avenir Next Condensed" charset="0"/>
                <a:cs typeface="Avenir Next Condensed" charset="0"/>
              </a:rPr>
              <a:t>(</a:t>
            </a:r>
            <a:r>
              <a:rPr lang="en-US" altLang="en-US" sz="2800" i="1" dirty="0">
                <a:latin typeface="Avenir Next Condensed" charset="0"/>
                <a:ea typeface="Avenir Next Condensed" charset="0"/>
                <a:cs typeface="Avenir Next Condensed" charset="0"/>
              </a:rPr>
              <a:t>SDA Hymnal</a:t>
            </a:r>
            <a:r>
              <a:rPr lang="en-US" altLang="en-US" sz="2800" dirty="0">
                <a:latin typeface="Avenir Next Condensed" charset="0"/>
                <a:ea typeface="Avenir Next Condensed" charset="0"/>
                <a:cs typeface="Avenir Next Condensed" charset="0"/>
              </a:rPr>
              <a:t>, 670)</a:t>
            </a:r>
          </a:p>
        </p:txBody>
      </p:sp>
    </p:spTree>
    <p:extLst>
      <p:ext uri="{BB962C8B-B14F-4D97-AF65-F5344CB8AC3E}">
        <p14:creationId xmlns:p14="http://schemas.microsoft.com/office/powerpoint/2010/main" val="5655429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b="1" dirty="0">
                <a:latin typeface="Avenir Next Condensed" charset="0"/>
                <a:ea typeface="Avenir Next Condensed" charset="0"/>
                <a:cs typeface="Avenir Next Condensed" charset="0"/>
              </a:rPr>
              <a:t>A Steward’s Job Description</a:t>
            </a:r>
            <a:endParaRPr lang="en-US" altLang="en-US" sz="4800" b="1" dirty="0">
              <a:solidFill>
                <a:schemeClr val="bg2"/>
              </a:solidFill>
              <a:latin typeface="Avenir Next Condensed" charset="0"/>
              <a:ea typeface="Avenir Next Condensed" charset="0"/>
              <a:cs typeface="Avenir Next Condensed" charset="0"/>
            </a:endParaRP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1298448" y="1825625"/>
            <a:ext cx="6583680" cy="4351338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venir Next Condensed" charset="0"/>
                <a:ea typeface="Avenir Next Condensed" charset="0"/>
                <a:cs typeface="Avenir Next Condensed" charset="0"/>
              </a:rPr>
              <a:t>Follow </a:t>
            </a:r>
            <a:r>
              <a:rPr lang="en-US" sz="3200" b="1" dirty="0">
                <a:latin typeface="Avenir Next Condensed" charset="0"/>
                <a:ea typeface="Avenir Next Condensed" charset="0"/>
                <a:cs typeface="Avenir Next Condensed" charset="0"/>
              </a:rPr>
              <a:t>safe</a:t>
            </a:r>
            <a:r>
              <a:rPr lang="en-US" sz="3200" dirty="0">
                <a:latin typeface="Avenir Next Condensed" charset="0"/>
                <a:ea typeface="Avenir Next Condensed" charset="0"/>
                <a:cs typeface="Avenir Next Condensed" charset="0"/>
              </a:rPr>
              <a:t> and proper procedures.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3200" dirty="0">
                <a:latin typeface="Avenir Next Condensed" charset="0"/>
                <a:ea typeface="Avenir Next Condensed" charset="0"/>
                <a:cs typeface="Avenir Next Condensed" charset="0"/>
              </a:rPr>
              <a:t>Perform duties as </a:t>
            </a:r>
            <a:r>
              <a:rPr lang="en-US" altLang="en-US" sz="3200" b="1" dirty="0">
                <a:latin typeface="Avenir Next Condensed" charset="0"/>
                <a:ea typeface="Avenir Next Condensed" charset="0"/>
                <a:cs typeface="Avenir Next Condensed" charset="0"/>
              </a:rPr>
              <a:t>instructed.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3200" dirty="0">
                <a:latin typeface="Avenir Next Condensed" charset="0"/>
                <a:ea typeface="Avenir Next Condensed" charset="0"/>
                <a:cs typeface="Avenir Next Condensed" charset="0"/>
              </a:rPr>
              <a:t>Arrive on time and demonstrate effective </a:t>
            </a:r>
            <a:r>
              <a:rPr lang="en-US" altLang="en-US" sz="3200" b="1" dirty="0">
                <a:latin typeface="Avenir Next Condensed" charset="0"/>
                <a:ea typeface="Avenir Next Condensed" charset="0"/>
                <a:cs typeface="Avenir Next Condensed" charset="0"/>
              </a:rPr>
              <a:t>time</a:t>
            </a:r>
            <a:r>
              <a:rPr lang="en-US" altLang="en-US" sz="3200" dirty="0">
                <a:latin typeface="Avenir Next Condensed" charset="0"/>
                <a:ea typeface="Avenir Next Condensed" charset="0"/>
                <a:cs typeface="Avenir Next Condensed" charset="0"/>
              </a:rPr>
              <a:t> management.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3200" dirty="0">
                <a:latin typeface="Avenir Next Condensed" charset="0"/>
                <a:ea typeface="Avenir Next Condensed" charset="0"/>
                <a:cs typeface="Avenir Next Condensed" charset="0"/>
              </a:rPr>
              <a:t>Improve skills and abilities through </a:t>
            </a:r>
            <a:r>
              <a:rPr lang="en-US" altLang="en-US" sz="3200" b="1" dirty="0">
                <a:latin typeface="Avenir Next Condensed" charset="0"/>
                <a:ea typeface="Avenir Next Condensed" charset="0"/>
                <a:cs typeface="Avenir Next Condensed" charset="0"/>
              </a:rPr>
              <a:t>continued learning.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3200" dirty="0">
                <a:latin typeface="Avenir Next Condensed" charset="0"/>
                <a:ea typeface="Avenir Next Condensed" charset="0"/>
                <a:cs typeface="Avenir Next Condensed" charset="0"/>
              </a:rPr>
              <a:t>Work </a:t>
            </a:r>
            <a:r>
              <a:rPr lang="en-US" altLang="en-US" sz="3200" b="1" dirty="0">
                <a:latin typeface="Avenir Next Condensed" charset="0"/>
                <a:ea typeface="Avenir Next Condensed" charset="0"/>
                <a:cs typeface="Avenir Next Condensed" charset="0"/>
              </a:rPr>
              <a:t>well</a:t>
            </a:r>
            <a:r>
              <a:rPr lang="en-US" altLang="en-US" sz="3200" dirty="0">
                <a:latin typeface="Avenir Next Condensed" charset="0"/>
                <a:ea typeface="Avenir Next Condensed" charset="0"/>
                <a:cs typeface="Avenir Next Condensed" charset="0"/>
              </a:rPr>
              <a:t> with others.</a:t>
            </a:r>
            <a:endParaRPr lang="en-US" altLang="en-US" dirty="0">
              <a:latin typeface="Avenir Next Condensed" charset="0"/>
              <a:ea typeface="Avenir Next Condensed" charset="0"/>
              <a:cs typeface="Avenir Next Condense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70723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b="1" dirty="0">
                <a:latin typeface="Avenir Next Condensed" charset="0"/>
                <a:ea typeface="Avenir Next Condensed" charset="0"/>
                <a:cs typeface="Avenir Next Condensed" charset="0"/>
              </a:rPr>
              <a:t>A Steward’s Attitude</a:t>
            </a:r>
            <a:endParaRPr lang="en-US" altLang="en-US" sz="4800" b="1" dirty="0">
              <a:solidFill>
                <a:schemeClr val="bg2"/>
              </a:solidFill>
              <a:latin typeface="Avenir Next Condensed" charset="0"/>
              <a:ea typeface="Avenir Next Condensed" charset="0"/>
              <a:cs typeface="Avenir Next Condensed" charset="0"/>
            </a:endParaRP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1298448" y="1825625"/>
            <a:ext cx="6583680" cy="4351338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venir Next Condensed" charset="0"/>
                <a:ea typeface="Avenir Next Condensed" charset="0"/>
                <a:cs typeface="Avenir Next Condensed" charset="0"/>
              </a:rPr>
              <a:t>Gratitude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3200" b="1" dirty="0">
                <a:latin typeface="Avenir Next Condensed" charset="0"/>
                <a:ea typeface="Avenir Next Condensed" charset="0"/>
                <a:cs typeface="Avenir Next Condensed" charset="0"/>
              </a:rPr>
              <a:t>Contentment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3200" dirty="0">
                <a:latin typeface="Avenir Next Condensed" charset="0"/>
                <a:ea typeface="Avenir Next Condensed" charset="0"/>
                <a:cs typeface="Avenir Next Condensed" charset="0"/>
              </a:rPr>
              <a:t>Loyalty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3200" b="1" dirty="0">
                <a:latin typeface="Avenir Next Condensed" charset="0"/>
                <a:ea typeface="Avenir Next Condensed" charset="0"/>
                <a:cs typeface="Avenir Next Condensed" charset="0"/>
              </a:rPr>
              <a:t>Generosity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3200" dirty="0">
                <a:latin typeface="Avenir Next Condensed" charset="0"/>
                <a:ea typeface="Avenir Next Condensed" charset="0"/>
                <a:cs typeface="Avenir Next Condensed" charset="0"/>
              </a:rPr>
              <a:t>Charity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3200" dirty="0">
                <a:latin typeface="Avenir Next Condensed" charset="0"/>
                <a:ea typeface="Avenir Next Condensed" charset="0"/>
                <a:cs typeface="Avenir Next Condensed" charset="0"/>
              </a:rPr>
              <a:t>Compassion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3200" b="1" dirty="0">
                <a:latin typeface="Avenir Next Condensed" charset="0"/>
                <a:ea typeface="Avenir Next Condensed" charset="0"/>
                <a:cs typeface="Avenir Next Condensed" charset="0"/>
              </a:rPr>
              <a:t>Obedience</a:t>
            </a:r>
            <a:endParaRPr lang="en-US" altLang="en-US" b="1" dirty="0">
              <a:latin typeface="Avenir Next Condensed" charset="0"/>
              <a:ea typeface="Avenir Next Condensed" charset="0"/>
              <a:cs typeface="Avenir Next Condense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56302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0" y="628650"/>
            <a:ext cx="5894388" cy="634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b="1" dirty="0">
                <a:latin typeface="Avenir Next Condensed" charset="0"/>
                <a:ea typeface="Avenir Next Condensed" charset="0"/>
                <a:cs typeface="Avenir Next Condensed" charset="0"/>
              </a:rPr>
              <a:t>God Gives…..</a:t>
            </a:r>
            <a:endParaRPr lang="en-US" altLang="en-US" sz="4800" b="1" dirty="0">
              <a:latin typeface="Avenir Next Condensed" charset="0"/>
              <a:ea typeface="Avenir Next Condensed" charset="0"/>
              <a:cs typeface="Avenir Next Condensed" charset="0"/>
            </a:endParaRPr>
          </a:p>
        </p:txBody>
      </p:sp>
      <p:sp>
        <p:nvSpPr>
          <p:cNvPr id="3076" name="Content Placeholder 2"/>
          <p:cNvSpPr>
            <a:spLocks noGrp="1"/>
          </p:cNvSpPr>
          <p:nvPr>
            <p:ph idx="1"/>
          </p:nvPr>
        </p:nvSpPr>
        <p:spPr>
          <a:xfrm>
            <a:off x="808532" y="1690688"/>
            <a:ext cx="4609580" cy="4351337"/>
          </a:xfrm>
        </p:spPr>
        <p:txBody>
          <a:bodyPr/>
          <a:lstStyle/>
          <a:p>
            <a:r>
              <a:rPr lang="en-GB" sz="3200" dirty="0">
                <a:latin typeface="Avenir Next Condensed" charset="0"/>
                <a:ea typeface="Avenir Next Condensed" charset="0"/>
                <a:cs typeface="Avenir Next Condensed" charset="0"/>
              </a:rPr>
              <a:t>“But remember the LORD your God, for it is he who gives you the ability to produce </a:t>
            </a:r>
            <a:r>
              <a:rPr lang="en-GB" sz="3200" b="1" dirty="0">
                <a:latin typeface="Avenir Next Condensed" charset="0"/>
                <a:ea typeface="Avenir Next Condensed" charset="0"/>
                <a:cs typeface="Avenir Next Condensed" charset="0"/>
              </a:rPr>
              <a:t>wealth</a:t>
            </a:r>
            <a:r>
              <a:rPr lang="en-GB" sz="3200" dirty="0">
                <a:latin typeface="Avenir Next Condensed" charset="0"/>
                <a:ea typeface="Avenir Next Condensed" charset="0"/>
                <a:cs typeface="Avenir Next Condensed" charset="0"/>
              </a:rPr>
              <a:t>, and so confirms his covenant, which he swore to your ancestors, as it is today,” (Deuteronomy 8:18, NIV).</a:t>
            </a:r>
          </a:p>
          <a:p>
            <a:r>
              <a:rPr lang="en-US" altLang="en-US" sz="3200" dirty="0">
                <a:latin typeface="Avenir Next Condensed" charset="0"/>
                <a:ea typeface="Avenir Next Condensed" charset="0"/>
                <a:cs typeface="Avenir Next Condensed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0981522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z="4800" b="1" dirty="0">
                <a:latin typeface="Avenir Next Condensed" charset="0"/>
                <a:ea typeface="Avenir Next Condensed" charset="0"/>
                <a:cs typeface="Avenir Next Condensed" charset="0"/>
              </a:rPr>
              <a:t>What is Stewardship?</a:t>
            </a:r>
            <a:endParaRPr lang="en-US" altLang="en-US" sz="4800" dirty="0">
              <a:solidFill>
                <a:schemeClr val="bg2"/>
              </a:solidFill>
              <a:latin typeface="Avenir Next Condensed" charset="0"/>
              <a:ea typeface="Avenir Next Condensed" charset="0"/>
              <a:cs typeface="Avenir Next Condensed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5FDF82-2414-C546-A08B-3CFFB7F1FC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1239" y="1825625"/>
            <a:ext cx="6713034" cy="4351338"/>
          </a:xfrm>
        </p:spPr>
        <p:txBody>
          <a:bodyPr/>
          <a:lstStyle/>
          <a:p>
            <a:r>
              <a:rPr lang="en-US" sz="3200" dirty="0">
                <a:latin typeface="Avenir Next" panose="020B0503020202020204" pitchFamily="34" charset="0"/>
              </a:rPr>
              <a:t>Stewardship is “the careful and responsible </a:t>
            </a:r>
            <a:r>
              <a:rPr lang="en-US" sz="3200" b="1" dirty="0">
                <a:latin typeface="Avenir Next" panose="020B0503020202020204" pitchFamily="34" charset="0"/>
              </a:rPr>
              <a:t>management</a:t>
            </a:r>
            <a:r>
              <a:rPr lang="en-US" sz="3200" dirty="0">
                <a:latin typeface="Avenir Next" panose="020B0503020202020204" pitchFamily="34" charset="0"/>
              </a:rPr>
              <a:t> of something entrusted to one’s care.”</a:t>
            </a:r>
          </a:p>
          <a:p>
            <a:endParaRPr lang="en-US" sz="3200" dirty="0">
              <a:latin typeface="Avenir Next" panose="020B0503020202020204" pitchFamily="34" charset="0"/>
            </a:endParaRPr>
          </a:p>
          <a:p>
            <a:endParaRPr lang="en-US" sz="3200" dirty="0">
              <a:latin typeface="Avenir Next" panose="020B0503020202020204" pitchFamily="34" charset="0"/>
            </a:endParaRPr>
          </a:p>
          <a:p>
            <a:r>
              <a:rPr lang="en-US" sz="2400" i="1" dirty="0">
                <a:latin typeface="Avenir Next" panose="020B0503020202020204" pitchFamily="34" charset="0"/>
                <a:hlinkClick r:id="rId3"/>
              </a:rPr>
              <a:t>https://www.merriam-webster.com/dictionary/stewardship</a:t>
            </a:r>
            <a:endParaRPr lang="en-US" sz="2400" i="1" dirty="0">
              <a:latin typeface="Avenir N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79573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b="1" dirty="0">
                <a:latin typeface="Avenir Next Condensed" charset="0"/>
                <a:ea typeface="Avenir Next Condensed" charset="0"/>
                <a:cs typeface="Avenir Next Condensed" charset="0"/>
              </a:rPr>
              <a:t>Is It Mine?</a:t>
            </a:r>
            <a:endParaRPr lang="en-US" altLang="en-US" sz="4800" b="1" dirty="0">
              <a:solidFill>
                <a:schemeClr val="bg2"/>
              </a:solidFill>
              <a:latin typeface="Avenir Next Condensed" charset="0"/>
              <a:ea typeface="Avenir Next Condensed" charset="0"/>
              <a:cs typeface="Avenir Next Condensed" charset="0"/>
            </a:endParaRP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1274164" y="1610473"/>
            <a:ext cx="6701436" cy="4351338"/>
          </a:xfrm>
        </p:spPr>
        <p:txBody>
          <a:bodyPr>
            <a:normAutofit lnSpcReduction="10000"/>
          </a:bodyPr>
          <a:lstStyle/>
          <a:p>
            <a:pPr indent="-457200">
              <a:lnSpc>
                <a:spcPct val="100000"/>
              </a:lnSpc>
              <a:spcBef>
                <a:spcPts val="0"/>
              </a:spcBef>
              <a:buFont typeface="Arial" charset="0"/>
              <a:buChar char="•"/>
            </a:pPr>
            <a:r>
              <a:rPr lang="en-US" sz="3200" dirty="0">
                <a:latin typeface="Avenir Next Condensed" charset="0"/>
                <a:ea typeface="Avenir Next Condensed" charset="0"/>
                <a:cs typeface="Avenir Next Condensed" charset="0"/>
              </a:rPr>
              <a:t>My energies</a:t>
            </a:r>
          </a:p>
          <a:p>
            <a:pPr indent="-457200">
              <a:lnSpc>
                <a:spcPct val="100000"/>
              </a:lnSpc>
              <a:spcBef>
                <a:spcPts val="0"/>
              </a:spcBef>
              <a:buFont typeface="Arial" charset="0"/>
              <a:buChar char="•"/>
            </a:pPr>
            <a:r>
              <a:rPr lang="en-US" sz="3200" dirty="0">
                <a:latin typeface="Avenir Next Condensed" charset="0"/>
                <a:ea typeface="Avenir Next Condensed" charset="0"/>
                <a:cs typeface="Avenir Next Condensed" charset="0"/>
              </a:rPr>
              <a:t>My labor</a:t>
            </a:r>
          </a:p>
          <a:p>
            <a:pPr indent="-457200">
              <a:lnSpc>
                <a:spcPct val="100000"/>
              </a:lnSpc>
              <a:spcBef>
                <a:spcPts val="0"/>
              </a:spcBef>
              <a:buFont typeface="Arial" charset="0"/>
              <a:buChar char="•"/>
            </a:pPr>
            <a:r>
              <a:rPr lang="en-US" sz="3200" dirty="0">
                <a:latin typeface="Avenir Next Condensed" charset="0"/>
                <a:ea typeface="Avenir Next Condensed" charset="0"/>
                <a:cs typeface="Avenir Next Condensed" charset="0"/>
              </a:rPr>
              <a:t>My mental capacity</a:t>
            </a:r>
          </a:p>
          <a:p>
            <a:pPr indent="-457200">
              <a:lnSpc>
                <a:spcPct val="100000"/>
              </a:lnSpc>
              <a:spcBef>
                <a:spcPts val="0"/>
              </a:spcBef>
              <a:buFont typeface="Arial" charset="0"/>
              <a:buChar char="•"/>
            </a:pPr>
            <a:r>
              <a:rPr lang="en-US" sz="3200" dirty="0">
                <a:latin typeface="Avenir Next Condensed" charset="0"/>
                <a:ea typeface="Avenir Next Condensed" charset="0"/>
                <a:cs typeface="Avenir Next Condensed" charset="0"/>
              </a:rPr>
              <a:t>My car</a:t>
            </a:r>
          </a:p>
          <a:p>
            <a:pPr indent="-457200">
              <a:lnSpc>
                <a:spcPct val="100000"/>
              </a:lnSpc>
              <a:spcBef>
                <a:spcPts val="0"/>
              </a:spcBef>
              <a:buFont typeface="Arial" charset="0"/>
              <a:buChar char="•"/>
            </a:pPr>
            <a:r>
              <a:rPr lang="en-US" sz="3200" dirty="0">
                <a:latin typeface="Avenir Next Condensed" charset="0"/>
                <a:ea typeface="Avenir Next Condensed" charset="0"/>
                <a:cs typeface="Avenir Next Condensed" charset="0"/>
              </a:rPr>
              <a:t>My house</a:t>
            </a:r>
          </a:p>
          <a:p>
            <a:pPr indent="-457200">
              <a:lnSpc>
                <a:spcPct val="100000"/>
              </a:lnSpc>
              <a:spcBef>
                <a:spcPts val="0"/>
              </a:spcBef>
              <a:buFont typeface="Arial" charset="0"/>
              <a:buChar char="•"/>
            </a:pPr>
            <a:r>
              <a:rPr lang="en-US" sz="3200" dirty="0">
                <a:latin typeface="Avenir Next Condensed" charset="0"/>
                <a:ea typeface="Avenir Next Condensed" charset="0"/>
                <a:cs typeface="Avenir Next Condensed" charset="0"/>
              </a:rPr>
              <a:t>My phone</a:t>
            </a:r>
          </a:p>
          <a:p>
            <a:pPr indent="-457200">
              <a:lnSpc>
                <a:spcPct val="100000"/>
              </a:lnSpc>
              <a:spcBef>
                <a:spcPts val="0"/>
              </a:spcBef>
              <a:buFont typeface="Arial" charset="0"/>
              <a:buChar char="•"/>
            </a:pPr>
            <a:r>
              <a:rPr lang="en-US" sz="3200" dirty="0">
                <a:latin typeface="Avenir Next Condensed" charset="0"/>
                <a:ea typeface="Avenir Next Condensed" charset="0"/>
                <a:cs typeface="Avenir Next Condensed" charset="0"/>
              </a:rPr>
              <a:t>My children</a:t>
            </a:r>
          </a:p>
          <a:p>
            <a:pPr indent="-457200">
              <a:lnSpc>
                <a:spcPct val="100000"/>
              </a:lnSpc>
              <a:spcBef>
                <a:spcPts val="0"/>
              </a:spcBef>
              <a:buFont typeface="Arial" charset="0"/>
              <a:buChar char="•"/>
            </a:pPr>
            <a:r>
              <a:rPr lang="en-US" sz="3200" dirty="0">
                <a:latin typeface="Avenir Next Condensed" charset="0"/>
                <a:ea typeface="Avenir Next Condensed" charset="0"/>
                <a:cs typeface="Avenir Next Condensed" charset="0"/>
              </a:rPr>
              <a:t>My body</a:t>
            </a:r>
            <a:br>
              <a:rPr lang="en-GB" sz="2400" dirty="0">
                <a:latin typeface="Avenir Next Condensed" charset="0"/>
                <a:ea typeface="Avenir Next Condensed" charset="0"/>
                <a:cs typeface="Avenir Next Condensed" charset="0"/>
              </a:rPr>
            </a:br>
            <a:endParaRPr lang="en-US" sz="2400" dirty="0">
              <a:latin typeface="Avenir Next Condensed" charset="0"/>
              <a:ea typeface="Avenir Next Condensed" charset="0"/>
              <a:cs typeface="Avenir Next Condense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41838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628650" y="257549"/>
            <a:ext cx="7886700" cy="1325563"/>
          </a:xfrm>
        </p:spPr>
        <p:txBody>
          <a:bodyPr/>
          <a:lstStyle/>
          <a:p>
            <a:pPr algn="ctr"/>
            <a:r>
              <a:rPr lang="en-US" sz="4800" b="1" dirty="0">
                <a:latin typeface="Avenir Next Condensed" charset="0"/>
                <a:ea typeface="Avenir Next Condensed" charset="0"/>
                <a:cs typeface="Avenir Next Condensed" charset="0"/>
              </a:rPr>
              <a:t>Quiz – True/False</a:t>
            </a:r>
            <a:endParaRPr lang="en-US" altLang="en-US" sz="4800" b="1" dirty="0">
              <a:solidFill>
                <a:schemeClr val="bg2"/>
              </a:solidFill>
              <a:latin typeface="Avenir Next Condensed" charset="0"/>
              <a:ea typeface="Avenir Next Condensed" charset="0"/>
              <a:cs typeface="Avenir Next Condensed" charset="0"/>
            </a:endParaRP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778552" y="1196483"/>
            <a:ext cx="7346950" cy="4351338"/>
          </a:xfrm>
        </p:spPr>
        <p:txBody>
          <a:bodyPr/>
          <a:lstStyle/>
          <a:p>
            <a:pPr>
              <a:spcBef>
                <a:spcPts val="0"/>
              </a:spcBef>
            </a:pPr>
            <a:endParaRPr lang="en-GB" sz="3200" dirty="0"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pPr indent="-514350">
              <a:spcBef>
                <a:spcPts val="0"/>
              </a:spcBef>
              <a:buAutoNum type="arabicPeriod"/>
            </a:pPr>
            <a:r>
              <a:rPr lang="en-US" sz="3200" dirty="0">
                <a:latin typeface="Avenir Next Condensed" charset="0"/>
                <a:ea typeface="Avenir Next Condensed" charset="0"/>
                <a:cs typeface="Avenir Next Condensed" charset="0"/>
              </a:rPr>
              <a:t>When God gives us gifts or property, we become owners.</a:t>
            </a:r>
          </a:p>
          <a:p>
            <a:pPr indent="-514350">
              <a:spcBef>
                <a:spcPts val="0"/>
              </a:spcBef>
              <a:buAutoNum type="arabicPeriod"/>
            </a:pPr>
            <a:r>
              <a:rPr lang="en-US" sz="3200" dirty="0">
                <a:latin typeface="Avenir Next Condensed" charset="0"/>
                <a:ea typeface="Avenir Next Condensed" charset="0"/>
                <a:cs typeface="Avenir Next Condensed" charset="0"/>
              </a:rPr>
              <a:t>We manage our gifts based on how we feel.</a:t>
            </a:r>
          </a:p>
          <a:p>
            <a:pPr indent="-514350">
              <a:spcBef>
                <a:spcPts val="0"/>
              </a:spcBef>
              <a:buAutoNum type="arabicPeriod"/>
            </a:pPr>
            <a:r>
              <a:rPr lang="en-US" sz="3200" dirty="0">
                <a:latin typeface="Avenir Next Condensed" charset="0"/>
                <a:ea typeface="Avenir Next Condensed" charset="0"/>
                <a:cs typeface="Avenir Next Condensed" charset="0"/>
              </a:rPr>
              <a:t>God is Creator; therefore, He is Owner.</a:t>
            </a:r>
          </a:p>
          <a:p>
            <a:pPr indent="-514350">
              <a:spcBef>
                <a:spcPts val="0"/>
              </a:spcBef>
              <a:buAutoNum type="arabicPeriod"/>
            </a:pPr>
            <a:r>
              <a:rPr lang="en-US" sz="3200" dirty="0">
                <a:latin typeface="Avenir Next Condensed" charset="0"/>
                <a:ea typeface="Avenir Next Condensed" charset="0"/>
                <a:cs typeface="Avenir Next Condensed" charset="0"/>
              </a:rPr>
              <a:t>Man has the ability to produce using God’s resources.</a:t>
            </a:r>
          </a:p>
          <a:p>
            <a:pPr indent="-514350">
              <a:spcBef>
                <a:spcPts val="0"/>
              </a:spcBef>
              <a:buAutoNum type="arabicPeriod"/>
            </a:pPr>
            <a:r>
              <a:rPr lang="en-US" sz="3200" dirty="0">
                <a:latin typeface="Avenir Next Condensed" charset="0"/>
                <a:ea typeface="Avenir Next Condensed" charset="0"/>
                <a:cs typeface="Avenir Next Condensed" charset="0"/>
              </a:rPr>
              <a:t>God owns natural resources, man owns technology.</a:t>
            </a:r>
          </a:p>
        </p:txBody>
      </p:sp>
    </p:spTree>
    <p:extLst>
      <p:ext uri="{BB962C8B-B14F-4D97-AF65-F5344CB8AC3E}">
        <p14:creationId xmlns:p14="http://schemas.microsoft.com/office/powerpoint/2010/main" val="30464458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628650" y="42397"/>
            <a:ext cx="7886700" cy="1325563"/>
          </a:xfrm>
        </p:spPr>
        <p:txBody>
          <a:bodyPr/>
          <a:lstStyle/>
          <a:p>
            <a:pPr algn="ctr"/>
            <a:r>
              <a:rPr lang="en-US" sz="4800" b="1" dirty="0">
                <a:latin typeface="Avenir Next Condensed" charset="0"/>
                <a:ea typeface="Avenir Next Condensed" charset="0"/>
                <a:cs typeface="Avenir Next Condensed" charset="0"/>
              </a:rPr>
              <a:t>Quiz – True/False</a:t>
            </a:r>
            <a:endParaRPr lang="en-US" altLang="en-US" sz="4800" b="1" dirty="0">
              <a:solidFill>
                <a:schemeClr val="bg2"/>
              </a:solidFill>
              <a:latin typeface="Avenir Next Condensed" charset="0"/>
              <a:ea typeface="Avenir Next Condensed" charset="0"/>
              <a:cs typeface="Avenir Next Condensed" charset="0"/>
            </a:endParaRP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809000" y="1512601"/>
            <a:ext cx="7525999" cy="4351338"/>
          </a:xfrm>
        </p:spPr>
        <p:txBody>
          <a:bodyPr/>
          <a:lstStyle/>
          <a:p>
            <a:pPr>
              <a:spcBef>
                <a:spcPts val="0"/>
              </a:spcBef>
            </a:pPr>
            <a:endParaRPr lang="en-GB" sz="3200" dirty="0"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pPr indent="-514350">
              <a:spcBef>
                <a:spcPts val="0"/>
              </a:spcBef>
              <a:buAutoNum type="arabicPeriod" startAt="6"/>
            </a:pPr>
            <a:r>
              <a:rPr lang="en-US" sz="3200" dirty="0">
                <a:latin typeface="Avenir Next Condensed" charset="0"/>
                <a:ea typeface="Avenir Next Condensed" charset="0"/>
                <a:cs typeface="Avenir Next Condensed" charset="0"/>
              </a:rPr>
              <a:t>God gives equal resources to all men.</a:t>
            </a:r>
          </a:p>
          <a:p>
            <a:pPr indent="-514350">
              <a:spcBef>
                <a:spcPts val="0"/>
              </a:spcBef>
              <a:buAutoNum type="arabicPeriod" startAt="6"/>
            </a:pPr>
            <a:r>
              <a:rPr lang="en-US" sz="3200" dirty="0">
                <a:latin typeface="Avenir Next Condensed" charset="0"/>
                <a:ea typeface="Avenir Next Condensed" charset="0"/>
                <a:cs typeface="Avenir Next Condensed" charset="0"/>
              </a:rPr>
              <a:t>Health, strength, abilities, and wealth are given to us by God to be used for His glory.</a:t>
            </a:r>
          </a:p>
          <a:p>
            <a:pPr indent="-514350">
              <a:spcBef>
                <a:spcPts val="0"/>
              </a:spcBef>
              <a:buAutoNum type="arabicPeriod" startAt="6"/>
            </a:pPr>
            <a:r>
              <a:rPr lang="en-US" sz="3200" dirty="0">
                <a:latin typeface="Avenir Next Condensed" charset="0"/>
                <a:ea typeface="Avenir Next Condensed" charset="0"/>
                <a:cs typeface="Avenir Next Condensed" charset="0"/>
              </a:rPr>
              <a:t>All those who return tithe are faithful stewards.</a:t>
            </a:r>
          </a:p>
          <a:p>
            <a:pPr indent="-514350">
              <a:spcBef>
                <a:spcPts val="0"/>
              </a:spcBef>
              <a:buAutoNum type="arabicPeriod" startAt="6"/>
            </a:pPr>
            <a:r>
              <a:rPr lang="en-US" sz="3200" dirty="0">
                <a:latin typeface="Avenir Next Condensed" charset="0"/>
                <a:ea typeface="Avenir Next Condensed" charset="0"/>
                <a:cs typeface="Avenir Next Condensed" charset="0"/>
              </a:rPr>
              <a:t>God is Owner of our houses, cars, children, and cell phones.</a:t>
            </a:r>
          </a:p>
          <a:p>
            <a:pPr>
              <a:spcBef>
                <a:spcPts val="0"/>
              </a:spcBef>
            </a:pPr>
            <a:r>
              <a:rPr lang="en-US" sz="3200" dirty="0">
                <a:solidFill>
                  <a:schemeClr val="accent1"/>
                </a:solidFill>
                <a:latin typeface="Avenir Next Condensed" charset="0"/>
                <a:ea typeface="Avenir Next Condensed" charset="0"/>
                <a:cs typeface="Avenir Next Condensed" charset="0"/>
              </a:rPr>
              <a:t>10.  </a:t>
            </a:r>
            <a:r>
              <a:rPr lang="en-US" sz="3200" dirty="0">
                <a:latin typeface="Avenir Next Condensed" charset="0"/>
                <a:ea typeface="Avenir Next Condensed" charset="0"/>
                <a:cs typeface="Avenir Next Condensed" charset="0"/>
              </a:rPr>
              <a:t>After Creation week, God ceased from creating.</a:t>
            </a:r>
          </a:p>
          <a:p>
            <a:pPr>
              <a:spcBef>
                <a:spcPts val="0"/>
              </a:spcBef>
            </a:pPr>
            <a:endParaRPr lang="en-US" sz="3200" dirty="0">
              <a:latin typeface="Avenir Next Condensed" charset="0"/>
              <a:ea typeface="Avenir Next Condensed" charset="0"/>
              <a:cs typeface="Avenir Next Condense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44473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628650" y="42397"/>
            <a:ext cx="7886700" cy="1325563"/>
          </a:xfrm>
        </p:spPr>
        <p:txBody>
          <a:bodyPr/>
          <a:lstStyle/>
          <a:p>
            <a:pPr algn="ctr"/>
            <a:r>
              <a:rPr lang="en-US" sz="4800" b="1" dirty="0">
                <a:latin typeface="Avenir Next Condensed" charset="0"/>
                <a:ea typeface="Avenir Next Condensed" charset="0"/>
                <a:cs typeface="Avenir Next Condensed" charset="0"/>
              </a:rPr>
              <a:t>Stewardship Resources</a:t>
            </a:r>
            <a:endParaRPr lang="en-US" altLang="en-US" sz="4800" b="1" dirty="0">
              <a:solidFill>
                <a:schemeClr val="bg2"/>
              </a:solidFill>
              <a:latin typeface="Avenir Next Condensed" charset="0"/>
              <a:ea typeface="Avenir Next Condensed" charset="0"/>
              <a:cs typeface="Avenir Next Condensed" charset="0"/>
            </a:endParaRP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1347537" y="1512601"/>
            <a:ext cx="6328610" cy="4351338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</a:pPr>
            <a:endParaRPr lang="en-US" sz="2400" i="1" dirty="0"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pPr>
              <a:spcBef>
                <a:spcPts val="0"/>
              </a:spcBef>
            </a:pPr>
            <a:endParaRPr lang="en-US" sz="2400" i="1" dirty="0"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pPr>
              <a:spcBef>
                <a:spcPts val="0"/>
              </a:spcBef>
            </a:pPr>
            <a:endParaRPr lang="en-US" sz="2400" i="1" dirty="0"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pPr>
              <a:spcBef>
                <a:spcPts val="0"/>
              </a:spcBef>
            </a:pPr>
            <a:endParaRPr lang="en-US" sz="2400" i="1" dirty="0"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pPr>
              <a:spcBef>
                <a:spcPts val="0"/>
              </a:spcBef>
            </a:pPr>
            <a:endParaRPr lang="en-US" sz="2400" i="1" dirty="0"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pPr>
              <a:spcBef>
                <a:spcPts val="0"/>
              </a:spcBef>
            </a:pPr>
            <a:endParaRPr lang="en-US" sz="2400" i="1" dirty="0"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pPr>
              <a:spcBef>
                <a:spcPts val="0"/>
              </a:spcBef>
            </a:pPr>
            <a:endParaRPr lang="en-US" sz="2400" i="1" dirty="0"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pPr>
              <a:spcBef>
                <a:spcPts val="0"/>
              </a:spcBef>
            </a:pPr>
            <a:endParaRPr lang="en-US" sz="2400" i="1" dirty="0"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pPr>
              <a:spcBef>
                <a:spcPts val="0"/>
              </a:spcBef>
            </a:pPr>
            <a:endParaRPr lang="en-US" sz="2400" i="1" dirty="0"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pPr>
              <a:spcBef>
                <a:spcPts val="0"/>
              </a:spcBef>
            </a:pPr>
            <a:endParaRPr lang="en-US" sz="2400" i="1" dirty="0"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pPr>
              <a:spcBef>
                <a:spcPts val="0"/>
              </a:spcBef>
            </a:pPr>
            <a:endParaRPr lang="en-US" sz="2400" i="1" dirty="0"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pPr>
              <a:spcBef>
                <a:spcPts val="0"/>
              </a:spcBef>
            </a:pPr>
            <a:r>
              <a:rPr lang="en-US" sz="2400" i="1" dirty="0">
                <a:latin typeface="Avenir Next Condensed" charset="0"/>
                <a:ea typeface="Avenir Next Condensed" charset="0"/>
                <a:cs typeface="Avenir Next Condensed" charset="0"/>
              </a:rPr>
              <a:t>Copyright © 2018, North American Division of Seventh-day Adventists,</a:t>
            </a:r>
          </a:p>
        </p:txBody>
      </p:sp>
    </p:spTree>
    <p:extLst>
      <p:ext uri="{BB962C8B-B14F-4D97-AF65-F5344CB8AC3E}">
        <p14:creationId xmlns:p14="http://schemas.microsoft.com/office/powerpoint/2010/main" val="26529223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z="4800" b="1" dirty="0">
                <a:solidFill>
                  <a:schemeClr val="bg2"/>
                </a:solidFill>
                <a:latin typeface="Avenir Next Condensed" charset="0"/>
                <a:ea typeface="Avenir Next Condensed" charset="0"/>
                <a:cs typeface="Avenir Next Condensed" charset="0"/>
              </a:rPr>
              <a:t>Christian Stewardship</a:t>
            </a:r>
            <a:endParaRPr lang="en-US" altLang="en-US" sz="4800" dirty="0">
              <a:solidFill>
                <a:schemeClr val="bg2"/>
              </a:solidFill>
              <a:latin typeface="Avenir Next Condensed" charset="0"/>
              <a:ea typeface="Avenir Next Condensed" charset="0"/>
              <a:cs typeface="Avenir Next Condensed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5FDF82-2414-C546-A08B-3CFFB7F1FC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1239" y="1825625"/>
            <a:ext cx="6713034" cy="4351338"/>
          </a:xfrm>
        </p:spPr>
        <p:txBody>
          <a:bodyPr/>
          <a:lstStyle/>
          <a:p>
            <a:r>
              <a:rPr lang="en-US" sz="3200" dirty="0">
                <a:latin typeface="Avenir Next" panose="020B0503020202020204" pitchFamily="34" charset="0"/>
              </a:rPr>
              <a:t>The careful and responsible management of </a:t>
            </a:r>
            <a:r>
              <a:rPr lang="en-US" sz="3200" b="1" dirty="0">
                <a:latin typeface="Avenir Next" panose="020B0503020202020204" pitchFamily="34" charset="0"/>
              </a:rPr>
              <a:t>all</a:t>
            </a:r>
            <a:r>
              <a:rPr lang="en-US" sz="3200" dirty="0">
                <a:latin typeface="Avenir Next" panose="020B0503020202020204" pitchFamily="34" charset="0"/>
              </a:rPr>
              <a:t> that God has given us—our </a:t>
            </a:r>
            <a:r>
              <a:rPr lang="en-US" sz="3200" b="1" dirty="0">
                <a:latin typeface="Avenir Next" panose="020B0503020202020204" pitchFamily="34" charset="0"/>
              </a:rPr>
              <a:t>tangible</a:t>
            </a:r>
            <a:r>
              <a:rPr lang="en-US" sz="3200" dirty="0">
                <a:latin typeface="Avenir Next" panose="020B0503020202020204" pitchFamily="34" charset="0"/>
              </a:rPr>
              <a:t> and </a:t>
            </a:r>
            <a:r>
              <a:rPr lang="en-US" sz="3200" b="1" dirty="0">
                <a:latin typeface="Avenir Next" panose="020B0503020202020204" pitchFamily="34" charset="0"/>
              </a:rPr>
              <a:t>intangible</a:t>
            </a:r>
            <a:r>
              <a:rPr lang="en-US" sz="3200" dirty="0">
                <a:latin typeface="Avenir Next" panose="020B0503020202020204" pitchFamily="34" charset="0"/>
              </a:rPr>
              <a:t> possessions.</a:t>
            </a:r>
            <a:endParaRPr lang="en-US" sz="2400" i="1" dirty="0">
              <a:latin typeface="Avenir N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22969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z="4800" b="1" dirty="0">
                <a:latin typeface="Avenir Next Condensed" charset="0"/>
                <a:ea typeface="Avenir Next Condensed" charset="0"/>
                <a:cs typeface="Avenir Next Condensed" charset="0"/>
              </a:rPr>
              <a:t>Creator</a:t>
            </a:r>
            <a:endParaRPr lang="en-US" altLang="en-US" sz="4800" dirty="0">
              <a:solidFill>
                <a:schemeClr val="bg2"/>
              </a:solidFill>
              <a:latin typeface="Avenir Next Condensed" charset="0"/>
              <a:ea typeface="Avenir Next Condensed" charset="0"/>
              <a:cs typeface="Avenir Next Condensed" charset="0"/>
            </a:endParaRP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896112" y="5190567"/>
            <a:ext cx="7079488" cy="529198"/>
          </a:xfrm>
        </p:spPr>
        <p:txBody>
          <a:bodyPr>
            <a:normAutofit fontScale="55000" lnSpcReduction="20000"/>
          </a:bodyPr>
          <a:lstStyle/>
          <a:p>
            <a:pPr marL="0" lvl="1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en-US" altLang="en-US" sz="3200" dirty="0">
                <a:latin typeface="Avenir Next Condensed" charset="0"/>
                <a:ea typeface="Avenir Next Condensed" charset="0"/>
                <a:cs typeface="Avenir Next Condensed" charset="0"/>
              </a:rPr>
              <a:t>“In the beginning God created the heavens and the earth,” (Genesis 1:1, NKJV).</a:t>
            </a:r>
          </a:p>
          <a:p>
            <a:pPr marL="0" marR="0" lvl="1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en-US" sz="3200" dirty="0">
              <a:latin typeface="Avenir Next Condensed" charset="0"/>
              <a:ea typeface="Avenir Next Condensed" charset="0"/>
              <a:cs typeface="Avenir Next Condensed" charset="0"/>
            </a:endParaRPr>
          </a:p>
        </p:txBody>
      </p:sp>
      <p:pic>
        <p:nvPicPr>
          <p:cNvPr id="4" name="Picture 3" descr="https://i.ytimg.com/vi/lU_SJ08UNag/maxresdefault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450" y="1557337"/>
            <a:ext cx="4991100" cy="34449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086151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z="4800" b="1" dirty="0">
                <a:latin typeface="Avenir Next Condensed" charset="0"/>
                <a:ea typeface="Avenir Next Condensed" charset="0"/>
                <a:cs typeface="Avenir Next Condensed" charset="0"/>
              </a:rPr>
              <a:t>God Created Man</a:t>
            </a:r>
            <a:endParaRPr lang="en-US" altLang="en-US" sz="4800" dirty="0">
              <a:solidFill>
                <a:schemeClr val="bg2"/>
              </a:solidFill>
              <a:latin typeface="Avenir Next Condensed" charset="0"/>
              <a:ea typeface="Avenir Next Condensed" charset="0"/>
              <a:cs typeface="Avenir Next Condensed" charset="0"/>
            </a:endParaRPr>
          </a:p>
        </p:txBody>
      </p:sp>
      <p:pic>
        <p:nvPicPr>
          <p:cNvPr id="7" name="Content Placeholder 3" descr="https://i.ytimg.com/vi/_vHujtoYAHQ/maxresdefault.jpg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876" y="1545337"/>
            <a:ext cx="5995372" cy="42885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332240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z="4800" b="1" dirty="0">
                <a:latin typeface="Avenir Next Condensed" charset="0"/>
                <a:ea typeface="Avenir Next Condensed" charset="0"/>
                <a:cs typeface="Avenir Next Condensed" charset="0"/>
              </a:rPr>
              <a:t>Owner</a:t>
            </a:r>
            <a:endParaRPr lang="en-US" altLang="en-US" sz="4800" dirty="0">
              <a:solidFill>
                <a:schemeClr val="bg2"/>
              </a:solidFill>
              <a:latin typeface="Avenir Next Condensed" charset="0"/>
              <a:ea typeface="Avenir Next Condensed" charset="0"/>
              <a:cs typeface="Avenir Next Condensed" charset="0"/>
            </a:endParaRP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1032256" y="2112830"/>
            <a:ext cx="7079488" cy="529198"/>
          </a:xfrm>
        </p:spPr>
        <p:txBody>
          <a:bodyPr>
            <a:noAutofit/>
          </a:bodyPr>
          <a:lstStyle/>
          <a:p>
            <a:pPr marL="0" lvl="1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en-US" altLang="en-US" sz="3200" dirty="0">
                <a:latin typeface="Avenir Next Condensed" charset="0"/>
                <a:ea typeface="Avenir Next Condensed" charset="0"/>
                <a:cs typeface="Avenir Next Condensed" charset="0"/>
              </a:rPr>
              <a:t>“The earth is the Lord’s, and all its fullness, the world and those who dwell therein,” (Psalm 24:1, NKJV).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en-US" sz="3200" dirty="0">
              <a:latin typeface="Avenir Next Condensed" charset="0"/>
              <a:ea typeface="Avenir Next Condensed" charset="0"/>
              <a:cs typeface="Avenir Next Condense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67855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0" y="628650"/>
            <a:ext cx="5894388" cy="634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959004" y="335628"/>
            <a:ext cx="7556345" cy="1325563"/>
          </a:xfrm>
        </p:spPr>
        <p:txBody>
          <a:bodyPr/>
          <a:lstStyle/>
          <a:p>
            <a:r>
              <a:rPr lang="en-US" altLang="en-US" sz="4800" b="1" dirty="0">
                <a:latin typeface="Avenir Next Condensed" charset="0"/>
                <a:ea typeface="Avenir Next Condensed" charset="0"/>
                <a:cs typeface="Avenir Next Condensed" charset="0"/>
              </a:rPr>
              <a:t>Mankind’s Responsibility</a:t>
            </a:r>
          </a:p>
        </p:txBody>
      </p:sp>
      <p:sp>
        <p:nvSpPr>
          <p:cNvPr id="3076" name="Content Placeholder 2"/>
          <p:cNvSpPr>
            <a:spLocks noGrp="1"/>
          </p:cNvSpPr>
          <p:nvPr>
            <p:ph idx="1"/>
          </p:nvPr>
        </p:nvSpPr>
        <p:spPr>
          <a:xfrm>
            <a:off x="959004" y="1624012"/>
            <a:ext cx="4609946" cy="4351337"/>
          </a:xfrm>
        </p:spPr>
        <p:txBody>
          <a:bodyPr>
            <a:normAutofit lnSpcReduction="10000"/>
          </a:bodyPr>
          <a:lstStyle/>
          <a:p>
            <a:r>
              <a:rPr lang="en-GB" sz="3200" dirty="0">
                <a:latin typeface="Avenir Next Condensed" charset="0"/>
                <a:ea typeface="Avenir Next Condensed" charset="0"/>
                <a:cs typeface="Avenir Next Condensed" charset="0"/>
              </a:rPr>
              <a:t>“Then God said, ‘Let us make human beings in our image, to be like us. They will </a:t>
            </a:r>
            <a:r>
              <a:rPr lang="en-GB" sz="3200" b="1" dirty="0">
                <a:latin typeface="Avenir Next Condensed" charset="0"/>
                <a:ea typeface="Avenir Next Condensed" charset="0"/>
                <a:cs typeface="Avenir Next Condensed" charset="0"/>
              </a:rPr>
              <a:t>reign</a:t>
            </a:r>
            <a:r>
              <a:rPr lang="en-GB" sz="3200" dirty="0">
                <a:latin typeface="Avenir Next Condensed" charset="0"/>
                <a:ea typeface="Avenir Next Condensed" charset="0"/>
                <a:cs typeface="Avenir Next Condensed" charset="0"/>
              </a:rPr>
              <a:t> over the fish in the sea, the birds in the sky, the livestock, all the wild animals on the earth, and the small animals that scurry along the ground’” (Genesis 1:26, NLT).</a:t>
            </a:r>
            <a:endParaRPr lang="en-US" sz="3200" dirty="0"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r>
              <a:rPr lang="en-US" altLang="en-US" sz="3200" dirty="0">
                <a:latin typeface="Avenir Next Condensed" charset="0"/>
                <a:ea typeface="Avenir Next Condensed" charset="0"/>
                <a:cs typeface="Avenir Next Condensed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7518865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z="4800" b="1" dirty="0">
                <a:latin typeface="Myriad Pro Light"/>
                <a:ea typeface="Myriad Pro Light"/>
                <a:cs typeface="Myriad Pro Light"/>
              </a:rPr>
              <a:t>Mankind’s Responsibility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1115568" y="1825625"/>
            <a:ext cx="6860032" cy="4351338"/>
          </a:xfrm>
        </p:spPr>
        <p:txBody>
          <a:bodyPr/>
          <a:lstStyle/>
          <a:p>
            <a:r>
              <a:rPr lang="en-US" sz="3200" dirty="0">
                <a:latin typeface="Avenir Next Condensed" charset="0"/>
                <a:ea typeface="Avenir Next Condensed" charset="0"/>
                <a:cs typeface="Avenir Next Condensed" charset="0"/>
              </a:rPr>
              <a:t>Mankind’s ability to </a:t>
            </a:r>
            <a:r>
              <a:rPr lang="en-US" sz="3200" b="1" dirty="0">
                <a:latin typeface="Avenir Next Condensed" charset="0"/>
                <a:ea typeface="Avenir Next Condensed" charset="0"/>
                <a:cs typeface="Avenir Next Condensed" charset="0"/>
              </a:rPr>
              <a:t>possess</a:t>
            </a:r>
            <a:r>
              <a:rPr lang="en-US" sz="3200" dirty="0">
                <a:latin typeface="Avenir Next Condensed" charset="0"/>
                <a:ea typeface="Avenir Next Condensed" charset="0"/>
                <a:cs typeface="Avenir Next Condensed" charset="0"/>
              </a:rPr>
              <a:t> does not grant </a:t>
            </a:r>
            <a:r>
              <a:rPr lang="en-US" sz="3200" b="1" dirty="0">
                <a:latin typeface="Avenir Next Condensed" charset="0"/>
                <a:ea typeface="Avenir Next Condensed" charset="0"/>
                <a:cs typeface="Avenir Next Condensed" charset="0"/>
              </a:rPr>
              <a:t>entitlement</a:t>
            </a:r>
            <a:r>
              <a:rPr lang="en-US" sz="3200" dirty="0">
                <a:latin typeface="Avenir Next Condensed" charset="0"/>
                <a:ea typeface="Avenir Next Condensed" charset="0"/>
                <a:cs typeface="Avenir Next Condensed" charset="0"/>
              </a:rPr>
              <a:t> or ownership.</a:t>
            </a:r>
          </a:p>
          <a:p>
            <a:pPr lvl="1"/>
            <a:endParaRPr lang="en-US" altLang="en-US" dirty="0">
              <a:latin typeface="Avenir Next Condensed" charset="0"/>
              <a:ea typeface="Avenir Next Condensed" charset="0"/>
              <a:cs typeface="Avenir Next Condense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26133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z="4800" b="1" dirty="0">
                <a:latin typeface="Avenir Next Condensed" charset="0"/>
                <a:ea typeface="Avenir Next Condensed" charset="0"/>
                <a:cs typeface="Avenir Next Condensed" charset="0"/>
              </a:rPr>
              <a:t>Advancements</a:t>
            </a:r>
            <a:endParaRPr lang="en-US" altLang="en-US" sz="4800" dirty="0">
              <a:solidFill>
                <a:schemeClr val="bg2"/>
              </a:solidFill>
              <a:latin typeface="Avenir Next Condensed" charset="0"/>
              <a:ea typeface="Avenir Next Condensed" charset="0"/>
              <a:cs typeface="Avenir Next Condensed" charset="0"/>
            </a:endParaRP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1088136" y="1690688"/>
            <a:ext cx="6967728" cy="4351338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latin typeface="Avenir Next Condensed" charset="0"/>
                <a:ea typeface="Avenir Next Condensed" charset="0"/>
                <a:cs typeface="Avenir Next Condensed" charset="0"/>
              </a:rPr>
              <a:t>This generation has surpassed all other in the following: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200" dirty="0"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Arial" charset="0"/>
              <a:buChar char="•"/>
            </a:pPr>
            <a:r>
              <a:rPr lang="en-US" sz="3200" dirty="0">
                <a:latin typeface="Avenir Next Condensed" charset="0"/>
                <a:ea typeface="Avenir Next Condensed" charset="0"/>
                <a:cs typeface="Avenir Next Condensed" charset="0"/>
              </a:rPr>
              <a:t>Technology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Arial" charset="0"/>
              <a:buChar char="•"/>
            </a:pPr>
            <a:r>
              <a:rPr lang="en-US" sz="3200" dirty="0">
                <a:latin typeface="Avenir Next Condensed" charset="0"/>
                <a:ea typeface="Avenir Next Condensed" charset="0"/>
                <a:cs typeface="Avenir Next Condensed" charset="0"/>
              </a:rPr>
              <a:t>Transportation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Arial" charset="0"/>
              <a:buChar char="•"/>
            </a:pPr>
            <a:r>
              <a:rPr lang="en-US" sz="3200" dirty="0">
                <a:latin typeface="Avenir Next Condensed" charset="0"/>
                <a:ea typeface="Avenir Next Condensed" charset="0"/>
                <a:cs typeface="Avenir Next Condensed" charset="0"/>
              </a:rPr>
              <a:t>Infrastructure 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Arial" charset="0"/>
              <a:buChar char="•"/>
            </a:pPr>
            <a:r>
              <a:rPr lang="en-US" sz="3200" dirty="0">
                <a:latin typeface="Avenir Next Condensed" charset="0"/>
                <a:ea typeface="Avenir Next Condensed" charset="0"/>
                <a:cs typeface="Avenir Next Condensed" charset="0"/>
              </a:rPr>
              <a:t>Medicine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Arial" charset="0"/>
              <a:buChar char="•"/>
            </a:pPr>
            <a:r>
              <a:rPr lang="en-US" sz="3200" dirty="0">
                <a:latin typeface="Avenir Next Condensed" charset="0"/>
                <a:ea typeface="Avenir Next Condensed" charset="0"/>
                <a:cs typeface="Avenir Next Condensed" charset="0"/>
              </a:rPr>
              <a:t>Standard of living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altLang="en-US" sz="3200" dirty="0">
              <a:latin typeface="Avenir Next Condensed" charset="0"/>
              <a:ea typeface="Avenir Next Condensed" charset="0"/>
              <a:cs typeface="Avenir Next Condense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65271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NADST">
      <a:dk1>
        <a:srgbClr val="3E4040"/>
      </a:dk1>
      <a:lt1>
        <a:srgbClr val="FFFFFF"/>
      </a:lt1>
      <a:dk2>
        <a:srgbClr val="616669"/>
      </a:dk2>
      <a:lt2>
        <a:srgbClr val="E7E6E6"/>
      </a:lt2>
      <a:accent1>
        <a:srgbClr val="A09324"/>
      </a:accent1>
      <a:accent2>
        <a:srgbClr val="8FBFC6"/>
      </a:accent2>
      <a:accent3>
        <a:srgbClr val="989898"/>
      </a:accent3>
      <a:accent4>
        <a:srgbClr val="7EB3E1"/>
      </a:accent4>
      <a:accent5>
        <a:srgbClr val="D2E3DF"/>
      </a:accent5>
      <a:accent6>
        <a:srgbClr val="7D784D"/>
      </a:accent6>
      <a:hlink>
        <a:srgbClr val="4B5763"/>
      </a:hlink>
      <a:folHlink>
        <a:srgbClr val="954F72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150</TotalTime>
  <Words>655</Words>
  <Application>Microsoft Macintosh PowerPoint</Application>
  <PresentationFormat>On-screen Show (4:3)</PresentationFormat>
  <Paragraphs>157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Arial</vt:lpstr>
      <vt:lpstr>Avenir Next</vt:lpstr>
      <vt:lpstr>Avenir Next Condensed</vt:lpstr>
      <vt:lpstr>Calibri</vt:lpstr>
      <vt:lpstr>Myriad Pro bold condensed</vt:lpstr>
      <vt:lpstr>Myriad Pro Light</vt:lpstr>
      <vt:lpstr>Myriad Pro Regular</vt:lpstr>
      <vt:lpstr>Wingdings</vt:lpstr>
      <vt:lpstr>Office Theme</vt:lpstr>
      <vt:lpstr>Whose Is It, Anyway?</vt:lpstr>
      <vt:lpstr>What is Stewardship?</vt:lpstr>
      <vt:lpstr>Christian Stewardship</vt:lpstr>
      <vt:lpstr>Creator</vt:lpstr>
      <vt:lpstr>God Created Man</vt:lpstr>
      <vt:lpstr>Owner</vt:lpstr>
      <vt:lpstr>Mankind’s Responsibility</vt:lpstr>
      <vt:lpstr>Mankind’s Responsibility</vt:lpstr>
      <vt:lpstr>Advancements</vt:lpstr>
      <vt:lpstr>PowerPoint Presentation</vt:lpstr>
      <vt:lpstr>Employer/Employee</vt:lpstr>
      <vt:lpstr>Man Owns Nothing</vt:lpstr>
      <vt:lpstr>God Gives Resources</vt:lpstr>
      <vt:lpstr>God is Not Needy</vt:lpstr>
      <vt:lpstr>We Give Thee But Thine Own</vt:lpstr>
      <vt:lpstr>We Give Thee But Thine Own</vt:lpstr>
      <vt:lpstr>A Steward’s Job Description</vt:lpstr>
      <vt:lpstr>A Steward’s Attitude</vt:lpstr>
      <vt:lpstr>God Gives…..</vt:lpstr>
      <vt:lpstr>Is It Mine?</vt:lpstr>
      <vt:lpstr>Quiz – True/False</vt:lpstr>
      <vt:lpstr>Quiz – True/False</vt:lpstr>
      <vt:lpstr>Stewardship Resources</vt:lpstr>
    </vt:vector>
  </TitlesOfParts>
  <Company/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Clayton Kinney</dc:creator>
  <cp:lastModifiedBy>Microsoft Office User</cp:lastModifiedBy>
  <cp:revision>15</cp:revision>
  <dcterms:created xsi:type="dcterms:W3CDTF">2017-01-04T02:32:36Z</dcterms:created>
  <dcterms:modified xsi:type="dcterms:W3CDTF">2018-03-27T15:23:09Z</dcterms:modified>
</cp:coreProperties>
</file>